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xlsx" ContentType="application/vnd.openxmlformats-officedocument.spreadsheetml.sheet"/>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8" r:id="rId2"/>
    <p:sldId id="300" r:id="rId3"/>
    <p:sldId id="290" r:id="rId4"/>
    <p:sldId id="301" r:id="rId5"/>
    <p:sldId id="297" r:id="rId6"/>
    <p:sldId id="295" r:id="rId7"/>
    <p:sldId id="298" r:id="rId8"/>
    <p:sldId id="284" r:id="rId9"/>
    <p:sldId id="292" r:id="rId10"/>
    <p:sldId id="293" r:id="rId11"/>
    <p:sldId id="294" r:id="rId12"/>
    <p:sldId id="289" r:id="rId13"/>
    <p:sldId id="281" r:id="rId14"/>
    <p:sldId id="264"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ptiv" initials="Opt"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95A5C"/>
    <a:srgbClr val="32693A"/>
    <a:srgbClr val="3082B7"/>
    <a:srgbClr val="712D85"/>
    <a:srgbClr val="0F4069"/>
    <a:srgbClr val="AEB1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p:restoredTop sz="86265"/>
  </p:normalViewPr>
  <p:slideViewPr>
    <p:cSldViewPr snapToGrid="0" snapToObjects="1">
      <p:cViewPr varScale="1">
        <p:scale>
          <a:sx n="84" d="100"/>
          <a:sy n="84" d="100"/>
        </p:scale>
        <p:origin x="192"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Insurance Payout</c:v>
                </c:pt>
              </c:strCache>
            </c:strRef>
          </c:tx>
          <c:dPt>
            <c:idx val="0"/>
            <c:bubble3D val="0"/>
            <c:explosion val="18"/>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dPt>
          <c:dPt>
            <c:idx val="1"/>
            <c:bubble3D val="0"/>
            <c:explosion val="5"/>
            <c:spPr>
              <a:solidFill>
                <a:schemeClr val="accent6"/>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dPt>
          <c:dPt>
            <c:idx val="2"/>
            <c:bubble3D val="0"/>
            <c:explosion val="5"/>
            <c:spPr>
              <a:solidFill>
                <a:schemeClr val="tx2"/>
              </a:solidFill>
              <a:ln w="19050">
                <a:solidFill>
                  <a:schemeClr val="accent6">
                    <a:lumMod val="75000"/>
                  </a:schemeClr>
                </a:solidFill>
              </a:ln>
              <a:effectLst>
                <a:innerShdw blurRad="114300">
                  <a:schemeClr val="accent6">
                    <a:lumMod val="75000"/>
                  </a:schemeClr>
                </a:innerShdw>
              </a:effectLst>
              <a:scene3d>
                <a:camera prst="orthographicFront"/>
                <a:lightRig rig="threePt" dir="t"/>
              </a:scene3d>
              <a:sp3d contourW="19050" prstMaterial="flat">
                <a:contourClr>
                  <a:schemeClr val="accent6">
                    <a:lumMod val="75000"/>
                  </a:schemeClr>
                </a:contourClr>
              </a:sp3d>
            </c:spPr>
          </c:dPt>
          <c:dLbls>
            <c:dLbl>
              <c:idx val="0"/>
              <c:spPr>
                <a:solidFill>
                  <a:schemeClr val="lt1">
                    <a:alpha val="90000"/>
                  </a:schemeClr>
                </a:solidFill>
                <a:ln w="12700" cap="flat" cmpd="sng" algn="ctr">
                  <a:solidFill>
                    <a:schemeClr val="accent1"/>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en-US"/>
                </a:p>
              </c:txPr>
              <c:dLblPos val="inEnd"/>
              <c:showLegendKey val="0"/>
              <c:showVal val="0"/>
              <c:showCatName val="1"/>
              <c:showSerName val="0"/>
              <c:showPercent val="1"/>
              <c:showBubbleSize val="0"/>
            </c:dLbl>
            <c:dLbl>
              <c:idx val="1"/>
              <c:spPr>
                <a:solidFill>
                  <a:schemeClr val="lt1">
                    <a:alpha val="90000"/>
                  </a:schemeClr>
                </a:solidFill>
                <a:ln w="12700" cap="flat" cmpd="sng" algn="ctr">
                  <a:solidFill>
                    <a:schemeClr val="accent1"/>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en-US"/>
                </a:p>
              </c:txPr>
              <c:dLblPos val="inEnd"/>
              <c:showLegendKey val="0"/>
              <c:showVal val="0"/>
              <c:showCatName val="1"/>
              <c:showSerName val="0"/>
              <c:showPercent val="1"/>
              <c:showBubbleSize val="0"/>
            </c:dLbl>
            <c:dLbl>
              <c:idx val="2"/>
              <c:spPr>
                <a:solidFill>
                  <a:schemeClr val="lt1">
                    <a:alpha val="90000"/>
                  </a:schemeClr>
                </a:solidFill>
                <a:ln w="12700" cap="flat" cmpd="sng" algn="ctr">
                  <a:solidFill>
                    <a:schemeClr val="accent1"/>
                  </a:solidFill>
                  <a:round/>
                </a:ln>
                <a:effectLst>
                  <a:outerShdw blurRad="50800" dist="38100" dir="2700000" algn="tl" rotWithShape="0">
                    <a:schemeClr val="accent6">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en-US"/>
                </a:p>
              </c:txPr>
              <c:dLblPos val="inEnd"/>
              <c:showLegendKey val="0"/>
              <c:showVal val="0"/>
              <c:showCatName val="1"/>
              <c:showSerName val="0"/>
              <c:showPercent val="1"/>
              <c:showBubbleSize val="0"/>
            </c:dLbl>
            <c:spPr>
              <a:ln>
                <a:solidFill>
                  <a:schemeClr val="accent1"/>
                </a:solidFill>
              </a:ln>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Sheet1!$A$2:$A$4</c:f>
              <c:strCache>
                <c:ptCount val="3"/>
                <c:pt idx="0">
                  <c:v>Crisis Services</c:v>
                </c:pt>
                <c:pt idx="1">
                  <c:v>Legal Defense and Settlement</c:v>
                </c:pt>
                <c:pt idx="2">
                  <c:v>Reguatory Defense</c:v>
                </c:pt>
              </c:strCache>
            </c:strRef>
          </c:cat>
          <c:val>
            <c:numRef>
              <c:f>Sheet1!$B$2:$B$4</c:f>
              <c:numCache>
                <c:formatCode>"$"#,##0_);[Red]\("$"#,##0\)</c:formatCode>
                <c:ptCount val="3"/>
                <c:pt idx="0">
                  <c:v>427000.0</c:v>
                </c:pt>
                <c:pt idx="1">
                  <c:v>1.1E6</c:v>
                </c:pt>
                <c:pt idx="2">
                  <c:v>2.0E6</c:v>
                </c:pt>
              </c:numCache>
            </c:numRef>
          </c:val>
        </c:ser>
        <c:dLbls>
          <c:dLblPos val="in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85E0E5-C9FC-6146-A2D4-752291D3CA28}" type="doc">
      <dgm:prSet loTypeId="urn:microsoft.com/office/officeart/2005/8/layout/chevron1" loCatId="" qsTypeId="urn:microsoft.com/office/officeart/2005/8/quickstyle/3D3" qsCatId="3D" csTypeId="urn:microsoft.com/office/officeart/2005/8/colors/accent1_3" csCatId="accent1" phldr="1"/>
      <dgm:spPr/>
    </dgm:pt>
    <dgm:pt modelId="{5F6BD68A-626F-934D-9CDE-1F61831E6FF6}">
      <dgm:prSet phldrT="[Text]"/>
      <dgm:spPr/>
      <dgm:t>
        <a:bodyPr/>
        <a:lstStyle/>
        <a:p>
          <a:r>
            <a:rPr lang="en-US" smtClean="0"/>
            <a:t>Accountability</a:t>
          </a:r>
          <a:endParaRPr lang="en-US"/>
        </a:p>
      </dgm:t>
    </dgm:pt>
    <dgm:pt modelId="{F3804F9E-51DB-184B-84CA-4D70CD524A33}" type="parTrans" cxnId="{7C5E51D9-7F88-314B-8E43-A5E29CF2430D}">
      <dgm:prSet/>
      <dgm:spPr/>
      <dgm:t>
        <a:bodyPr/>
        <a:lstStyle/>
        <a:p>
          <a:endParaRPr lang="en-US"/>
        </a:p>
      </dgm:t>
    </dgm:pt>
    <dgm:pt modelId="{E8E9F98F-2C22-6B4C-92FD-A475655B40C9}" type="sibTrans" cxnId="{7C5E51D9-7F88-314B-8E43-A5E29CF2430D}">
      <dgm:prSet/>
      <dgm:spPr/>
      <dgm:t>
        <a:bodyPr/>
        <a:lstStyle/>
        <a:p>
          <a:endParaRPr lang="en-US"/>
        </a:p>
      </dgm:t>
    </dgm:pt>
    <dgm:pt modelId="{EFD0897F-7B0F-F042-BA47-387D49837023}">
      <dgm:prSet/>
      <dgm:spPr/>
      <dgm:t>
        <a:bodyPr/>
        <a:lstStyle/>
        <a:p>
          <a:r>
            <a:rPr lang="en-US" i="1" dirty="0" smtClean="0"/>
            <a:t>Was the breach foreseeable?</a:t>
          </a:r>
          <a:endParaRPr lang="en-US" i="1" dirty="0"/>
        </a:p>
      </dgm:t>
    </dgm:pt>
    <dgm:pt modelId="{3D76947D-0B9C-D946-8AE2-793083963E19}" type="parTrans" cxnId="{A1063696-F794-FF46-A376-C2F991EC0B5B}">
      <dgm:prSet/>
      <dgm:spPr/>
      <dgm:t>
        <a:bodyPr/>
        <a:lstStyle/>
        <a:p>
          <a:endParaRPr lang="en-US"/>
        </a:p>
      </dgm:t>
    </dgm:pt>
    <dgm:pt modelId="{BBF320BF-71ED-DE41-AB20-DAAD6C525BC1}" type="sibTrans" cxnId="{A1063696-F794-FF46-A376-C2F991EC0B5B}">
      <dgm:prSet/>
      <dgm:spPr/>
      <dgm:t>
        <a:bodyPr/>
        <a:lstStyle/>
        <a:p>
          <a:endParaRPr lang="en-US"/>
        </a:p>
      </dgm:t>
    </dgm:pt>
    <dgm:pt modelId="{19CA88B9-F99F-9C48-8633-D10FB04AFE2F}">
      <dgm:prSet/>
      <dgm:spPr/>
      <dgm:t>
        <a:bodyPr/>
        <a:lstStyle/>
        <a:p>
          <a:r>
            <a:rPr lang="en-US" smtClean="0"/>
            <a:t>Timeliness </a:t>
          </a:r>
          <a:endParaRPr lang="en-US" dirty="0"/>
        </a:p>
      </dgm:t>
    </dgm:pt>
    <dgm:pt modelId="{7CEB0F8B-6AE0-5247-9D1C-140941A130B9}" type="parTrans" cxnId="{F6D51D54-43B3-604A-A1E1-CA500308CD9E}">
      <dgm:prSet/>
      <dgm:spPr/>
      <dgm:t>
        <a:bodyPr/>
        <a:lstStyle/>
        <a:p>
          <a:endParaRPr lang="en-US"/>
        </a:p>
      </dgm:t>
    </dgm:pt>
    <dgm:pt modelId="{C0D4F65C-6CE0-C945-A877-1D79833B1754}" type="sibTrans" cxnId="{F6D51D54-43B3-604A-A1E1-CA500308CD9E}">
      <dgm:prSet/>
      <dgm:spPr/>
      <dgm:t>
        <a:bodyPr/>
        <a:lstStyle/>
        <a:p>
          <a:endParaRPr lang="en-US"/>
        </a:p>
      </dgm:t>
    </dgm:pt>
    <dgm:pt modelId="{28CE13AB-E132-B248-8B9A-DFD3D23E6B6E}">
      <dgm:prSet/>
      <dgm:spPr/>
      <dgm:t>
        <a:bodyPr/>
        <a:lstStyle/>
        <a:p>
          <a:r>
            <a:rPr lang="en-US" i="1" dirty="0" smtClean="0"/>
            <a:t>Response “without reasonable delay”</a:t>
          </a:r>
          <a:endParaRPr lang="en-US" i="1" dirty="0"/>
        </a:p>
      </dgm:t>
    </dgm:pt>
    <dgm:pt modelId="{ED1771A7-B711-D64D-AB32-7B97C1F9954D}" type="parTrans" cxnId="{6D087536-BCE5-B348-9D6B-B372280CD340}">
      <dgm:prSet/>
      <dgm:spPr/>
      <dgm:t>
        <a:bodyPr/>
        <a:lstStyle/>
        <a:p>
          <a:endParaRPr lang="en-US"/>
        </a:p>
      </dgm:t>
    </dgm:pt>
    <dgm:pt modelId="{081720CE-3642-A14F-9519-9DD12D75C48C}" type="sibTrans" cxnId="{6D087536-BCE5-B348-9D6B-B372280CD340}">
      <dgm:prSet/>
      <dgm:spPr/>
      <dgm:t>
        <a:bodyPr/>
        <a:lstStyle/>
        <a:p>
          <a:endParaRPr lang="en-US"/>
        </a:p>
      </dgm:t>
    </dgm:pt>
    <dgm:pt modelId="{FC7D3B56-6058-3C4E-A82A-A9A9E23CCE29}">
      <dgm:prSet/>
      <dgm:spPr/>
      <dgm:t>
        <a:bodyPr/>
        <a:lstStyle/>
        <a:p>
          <a:r>
            <a:rPr lang="en-US" dirty="0" smtClean="0"/>
            <a:t>Appropriateness</a:t>
          </a:r>
          <a:endParaRPr lang="en-US" dirty="0"/>
        </a:p>
      </dgm:t>
    </dgm:pt>
    <dgm:pt modelId="{3DB32884-E05A-CB4C-A89A-8CCFD61E6DC2}" type="parTrans" cxnId="{DE5A881B-11AF-684F-8EBB-618C7D72E6BD}">
      <dgm:prSet/>
      <dgm:spPr/>
      <dgm:t>
        <a:bodyPr/>
        <a:lstStyle/>
        <a:p>
          <a:endParaRPr lang="en-US"/>
        </a:p>
      </dgm:t>
    </dgm:pt>
    <dgm:pt modelId="{A1D61721-082F-7A4B-8E4D-6434FA7C2627}" type="sibTrans" cxnId="{DE5A881B-11AF-684F-8EBB-618C7D72E6BD}">
      <dgm:prSet/>
      <dgm:spPr/>
      <dgm:t>
        <a:bodyPr/>
        <a:lstStyle/>
        <a:p>
          <a:endParaRPr lang="en-US"/>
        </a:p>
      </dgm:t>
    </dgm:pt>
    <dgm:pt modelId="{D2C1F81E-85A3-8C48-AB7D-526A0D0EB207}">
      <dgm:prSet/>
      <dgm:spPr/>
      <dgm:t>
        <a:bodyPr/>
        <a:lstStyle/>
        <a:p>
          <a:r>
            <a:rPr lang="en-US" dirty="0" smtClean="0"/>
            <a:t>Did we follow appropriate procedures?</a:t>
          </a:r>
          <a:endParaRPr lang="en-US" dirty="0"/>
        </a:p>
      </dgm:t>
    </dgm:pt>
    <dgm:pt modelId="{074C3461-8F2C-AC4E-A86C-2D586F068173}" type="parTrans" cxnId="{563587AE-B8D9-734C-97DD-6287DC4C8CA5}">
      <dgm:prSet/>
      <dgm:spPr/>
      <dgm:t>
        <a:bodyPr/>
        <a:lstStyle/>
        <a:p>
          <a:endParaRPr lang="en-US"/>
        </a:p>
      </dgm:t>
    </dgm:pt>
    <dgm:pt modelId="{2E6A1987-28C9-AB47-9B25-217EFD560422}" type="sibTrans" cxnId="{563587AE-B8D9-734C-97DD-6287DC4C8CA5}">
      <dgm:prSet/>
      <dgm:spPr/>
      <dgm:t>
        <a:bodyPr/>
        <a:lstStyle/>
        <a:p>
          <a:endParaRPr lang="en-US"/>
        </a:p>
      </dgm:t>
    </dgm:pt>
    <dgm:pt modelId="{42867F8E-A4F8-BC47-A7AF-935E8C43016C}">
      <dgm:prSet/>
      <dgm:spPr/>
      <dgm:t>
        <a:bodyPr/>
        <a:lstStyle/>
        <a:p>
          <a:r>
            <a:rPr lang="en-US" smtClean="0"/>
            <a:t>Credibility</a:t>
          </a:r>
          <a:endParaRPr lang="en-US" dirty="0"/>
        </a:p>
      </dgm:t>
    </dgm:pt>
    <dgm:pt modelId="{C7FA4F13-3E2E-8140-A741-581BDB623ED2}" type="parTrans" cxnId="{D99EF74E-6F70-5B4C-9A7F-BB709E52F518}">
      <dgm:prSet/>
      <dgm:spPr/>
      <dgm:t>
        <a:bodyPr/>
        <a:lstStyle/>
        <a:p>
          <a:endParaRPr lang="en-US"/>
        </a:p>
      </dgm:t>
    </dgm:pt>
    <dgm:pt modelId="{CBA9D87D-7BF8-C74D-B0BC-108300ACD116}" type="sibTrans" cxnId="{D99EF74E-6F70-5B4C-9A7F-BB709E52F518}">
      <dgm:prSet/>
      <dgm:spPr/>
      <dgm:t>
        <a:bodyPr/>
        <a:lstStyle/>
        <a:p>
          <a:endParaRPr lang="en-US"/>
        </a:p>
      </dgm:t>
    </dgm:pt>
    <dgm:pt modelId="{994E5068-2633-054C-83C4-CD39B6AABB1D}">
      <dgm:prSet/>
      <dgm:spPr/>
      <dgm:t>
        <a:bodyPr/>
        <a:lstStyle/>
        <a:p>
          <a:r>
            <a:rPr lang="en-US" dirty="0" smtClean="0"/>
            <a:t>Limit the appearance of conflict of interest</a:t>
          </a:r>
          <a:endParaRPr lang="en-US" i="1" dirty="0"/>
        </a:p>
      </dgm:t>
    </dgm:pt>
    <dgm:pt modelId="{C314A04F-5885-394D-BB10-FC8B81F9088D}" type="parTrans" cxnId="{5ED11D6A-C5AB-D241-8560-E70FD3BD6309}">
      <dgm:prSet/>
      <dgm:spPr/>
      <dgm:t>
        <a:bodyPr/>
        <a:lstStyle/>
        <a:p>
          <a:endParaRPr lang="en-US"/>
        </a:p>
      </dgm:t>
    </dgm:pt>
    <dgm:pt modelId="{76B12301-F68E-1646-8590-ED7AE8AC353A}" type="sibTrans" cxnId="{5ED11D6A-C5AB-D241-8560-E70FD3BD6309}">
      <dgm:prSet/>
      <dgm:spPr/>
      <dgm:t>
        <a:bodyPr/>
        <a:lstStyle/>
        <a:p>
          <a:endParaRPr lang="en-US"/>
        </a:p>
      </dgm:t>
    </dgm:pt>
    <dgm:pt modelId="{7F0A852D-8999-C142-B07B-8B920B028295}" type="pres">
      <dgm:prSet presAssocID="{7D85E0E5-C9FC-6146-A2D4-752291D3CA28}" presName="Name0" presStyleCnt="0">
        <dgm:presLayoutVars>
          <dgm:dir/>
          <dgm:animLvl val="lvl"/>
          <dgm:resizeHandles val="exact"/>
        </dgm:presLayoutVars>
      </dgm:prSet>
      <dgm:spPr/>
    </dgm:pt>
    <dgm:pt modelId="{D1D0872C-2458-1745-A580-7026AB9DFA46}" type="pres">
      <dgm:prSet presAssocID="{5F6BD68A-626F-934D-9CDE-1F61831E6FF6}" presName="composite" presStyleCnt="0"/>
      <dgm:spPr/>
    </dgm:pt>
    <dgm:pt modelId="{82441CDB-653A-884B-96EA-CD35913ECB34}" type="pres">
      <dgm:prSet presAssocID="{5F6BD68A-626F-934D-9CDE-1F61831E6FF6}" presName="parTx" presStyleLbl="node1" presStyleIdx="0" presStyleCnt="4">
        <dgm:presLayoutVars>
          <dgm:chMax val="0"/>
          <dgm:chPref val="0"/>
          <dgm:bulletEnabled val="1"/>
        </dgm:presLayoutVars>
      </dgm:prSet>
      <dgm:spPr/>
    </dgm:pt>
    <dgm:pt modelId="{9309D90F-47E7-9F4A-AE61-4FFED18DE51B}" type="pres">
      <dgm:prSet presAssocID="{5F6BD68A-626F-934D-9CDE-1F61831E6FF6}" presName="desTx" presStyleLbl="revTx" presStyleIdx="0" presStyleCnt="4">
        <dgm:presLayoutVars>
          <dgm:bulletEnabled val="1"/>
        </dgm:presLayoutVars>
      </dgm:prSet>
      <dgm:spPr/>
    </dgm:pt>
    <dgm:pt modelId="{BB822430-5732-094D-858D-4CD8AC8D973E}" type="pres">
      <dgm:prSet presAssocID="{E8E9F98F-2C22-6B4C-92FD-A475655B40C9}" presName="space" presStyleCnt="0"/>
      <dgm:spPr/>
    </dgm:pt>
    <dgm:pt modelId="{5A6E2604-EEBA-204E-942F-797C8AAA9A31}" type="pres">
      <dgm:prSet presAssocID="{19CA88B9-F99F-9C48-8633-D10FB04AFE2F}" presName="composite" presStyleCnt="0"/>
      <dgm:spPr/>
    </dgm:pt>
    <dgm:pt modelId="{D8055493-A6F6-1E4E-B989-D310326F65D3}" type="pres">
      <dgm:prSet presAssocID="{19CA88B9-F99F-9C48-8633-D10FB04AFE2F}" presName="parTx" presStyleLbl="node1" presStyleIdx="1" presStyleCnt="4">
        <dgm:presLayoutVars>
          <dgm:chMax val="0"/>
          <dgm:chPref val="0"/>
          <dgm:bulletEnabled val="1"/>
        </dgm:presLayoutVars>
      </dgm:prSet>
      <dgm:spPr/>
    </dgm:pt>
    <dgm:pt modelId="{35A7CABA-5E4E-424C-9A70-1A005B8F94FA}" type="pres">
      <dgm:prSet presAssocID="{19CA88B9-F99F-9C48-8633-D10FB04AFE2F}" presName="desTx" presStyleLbl="revTx" presStyleIdx="1" presStyleCnt="4">
        <dgm:presLayoutVars>
          <dgm:bulletEnabled val="1"/>
        </dgm:presLayoutVars>
      </dgm:prSet>
      <dgm:spPr/>
    </dgm:pt>
    <dgm:pt modelId="{1A40B0BE-1E26-4541-8858-9D61E1A1AA1E}" type="pres">
      <dgm:prSet presAssocID="{C0D4F65C-6CE0-C945-A877-1D79833B1754}" presName="space" presStyleCnt="0"/>
      <dgm:spPr/>
    </dgm:pt>
    <dgm:pt modelId="{A5454008-B1AA-B540-82B9-EE6E1FB5C750}" type="pres">
      <dgm:prSet presAssocID="{FC7D3B56-6058-3C4E-A82A-A9A9E23CCE29}" presName="composite" presStyleCnt="0"/>
      <dgm:spPr/>
    </dgm:pt>
    <dgm:pt modelId="{B9A7AE5B-E3D0-6A44-AD91-47FBD9D4F1A6}" type="pres">
      <dgm:prSet presAssocID="{FC7D3B56-6058-3C4E-A82A-A9A9E23CCE29}" presName="parTx" presStyleLbl="node1" presStyleIdx="2" presStyleCnt="4">
        <dgm:presLayoutVars>
          <dgm:chMax val="0"/>
          <dgm:chPref val="0"/>
          <dgm:bulletEnabled val="1"/>
        </dgm:presLayoutVars>
      </dgm:prSet>
      <dgm:spPr/>
    </dgm:pt>
    <dgm:pt modelId="{4082330B-1680-D04F-A0A4-0A238CC5DD59}" type="pres">
      <dgm:prSet presAssocID="{FC7D3B56-6058-3C4E-A82A-A9A9E23CCE29}" presName="desTx" presStyleLbl="revTx" presStyleIdx="2" presStyleCnt="4">
        <dgm:presLayoutVars>
          <dgm:bulletEnabled val="1"/>
        </dgm:presLayoutVars>
      </dgm:prSet>
      <dgm:spPr/>
    </dgm:pt>
    <dgm:pt modelId="{D1BEB84F-3587-3F48-9EBD-C6A92F751509}" type="pres">
      <dgm:prSet presAssocID="{A1D61721-082F-7A4B-8E4D-6434FA7C2627}" presName="space" presStyleCnt="0"/>
      <dgm:spPr/>
    </dgm:pt>
    <dgm:pt modelId="{1008C2EE-B849-EC4B-A10E-844C5946F7B4}" type="pres">
      <dgm:prSet presAssocID="{42867F8E-A4F8-BC47-A7AF-935E8C43016C}" presName="composite" presStyleCnt="0"/>
      <dgm:spPr/>
    </dgm:pt>
    <dgm:pt modelId="{37B9C158-A6DE-7147-9C59-C3A7E551AEAB}" type="pres">
      <dgm:prSet presAssocID="{42867F8E-A4F8-BC47-A7AF-935E8C43016C}" presName="parTx" presStyleLbl="node1" presStyleIdx="3" presStyleCnt="4">
        <dgm:presLayoutVars>
          <dgm:chMax val="0"/>
          <dgm:chPref val="0"/>
          <dgm:bulletEnabled val="1"/>
        </dgm:presLayoutVars>
      </dgm:prSet>
      <dgm:spPr/>
    </dgm:pt>
    <dgm:pt modelId="{4CC60529-C091-9342-92FA-B6F052F780E6}" type="pres">
      <dgm:prSet presAssocID="{42867F8E-A4F8-BC47-A7AF-935E8C43016C}" presName="desTx" presStyleLbl="revTx" presStyleIdx="3" presStyleCnt="4">
        <dgm:presLayoutVars>
          <dgm:bulletEnabled val="1"/>
        </dgm:presLayoutVars>
      </dgm:prSet>
      <dgm:spPr/>
    </dgm:pt>
  </dgm:ptLst>
  <dgm:cxnLst>
    <dgm:cxn modelId="{94D290F8-83E0-4248-849D-F740D8190731}" type="presOf" srcId="{D2C1F81E-85A3-8C48-AB7D-526A0D0EB207}" destId="{4082330B-1680-D04F-A0A4-0A238CC5DD59}" srcOrd="0" destOrd="0" presId="urn:microsoft.com/office/officeart/2005/8/layout/chevron1"/>
    <dgm:cxn modelId="{D99EF74E-6F70-5B4C-9A7F-BB709E52F518}" srcId="{7D85E0E5-C9FC-6146-A2D4-752291D3CA28}" destId="{42867F8E-A4F8-BC47-A7AF-935E8C43016C}" srcOrd="3" destOrd="0" parTransId="{C7FA4F13-3E2E-8140-A741-581BDB623ED2}" sibTransId="{CBA9D87D-7BF8-C74D-B0BC-108300ACD116}"/>
    <dgm:cxn modelId="{F6D51D54-43B3-604A-A1E1-CA500308CD9E}" srcId="{7D85E0E5-C9FC-6146-A2D4-752291D3CA28}" destId="{19CA88B9-F99F-9C48-8633-D10FB04AFE2F}" srcOrd="1" destOrd="0" parTransId="{7CEB0F8B-6AE0-5247-9D1C-140941A130B9}" sibTransId="{C0D4F65C-6CE0-C945-A877-1D79833B1754}"/>
    <dgm:cxn modelId="{058BEEEB-8EE5-3544-B826-80E2D442808A}" type="presOf" srcId="{42867F8E-A4F8-BC47-A7AF-935E8C43016C}" destId="{37B9C158-A6DE-7147-9C59-C3A7E551AEAB}" srcOrd="0" destOrd="0" presId="urn:microsoft.com/office/officeart/2005/8/layout/chevron1"/>
    <dgm:cxn modelId="{6D087536-BCE5-B348-9D6B-B372280CD340}" srcId="{19CA88B9-F99F-9C48-8633-D10FB04AFE2F}" destId="{28CE13AB-E132-B248-8B9A-DFD3D23E6B6E}" srcOrd="0" destOrd="0" parTransId="{ED1771A7-B711-D64D-AB32-7B97C1F9954D}" sibTransId="{081720CE-3642-A14F-9519-9DD12D75C48C}"/>
    <dgm:cxn modelId="{B515AC0D-5501-0544-9423-71F26871BABA}" type="presOf" srcId="{5F6BD68A-626F-934D-9CDE-1F61831E6FF6}" destId="{82441CDB-653A-884B-96EA-CD35913ECB34}" srcOrd="0" destOrd="0" presId="urn:microsoft.com/office/officeart/2005/8/layout/chevron1"/>
    <dgm:cxn modelId="{DF02D447-8309-1543-B0C5-4A665138046D}" type="presOf" srcId="{28CE13AB-E132-B248-8B9A-DFD3D23E6B6E}" destId="{35A7CABA-5E4E-424C-9A70-1A005B8F94FA}" srcOrd="0" destOrd="0" presId="urn:microsoft.com/office/officeart/2005/8/layout/chevron1"/>
    <dgm:cxn modelId="{F8822BEC-9ABC-5747-B45F-979C8B3693BF}" type="presOf" srcId="{19CA88B9-F99F-9C48-8633-D10FB04AFE2F}" destId="{D8055493-A6F6-1E4E-B989-D310326F65D3}" srcOrd="0" destOrd="0" presId="urn:microsoft.com/office/officeart/2005/8/layout/chevron1"/>
    <dgm:cxn modelId="{DE5A881B-11AF-684F-8EBB-618C7D72E6BD}" srcId="{7D85E0E5-C9FC-6146-A2D4-752291D3CA28}" destId="{FC7D3B56-6058-3C4E-A82A-A9A9E23CCE29}" srcOrd="2" destOrd="0" parTransId="{3DB32884-E05A-CB4C-A89A-8CCFD61E6DC2}" sibTransId="{A1D61721-082F-7A4B-8E4D-6434FA7C2627}"/>
    <dgm:cxn modelId="{73E77DEF-6DDE-994F-B75B-C6216D267CC1}" type="presOf" srcId="{FC7D3B56-6058-3C4E-A82A-A9A9E23CCE29}" destId="{B9A7AE5B-E3D0-6A44-AD91-47FBD9D4F1A6}" srcOrd="0" destOrd="0" presId="urn:microsoft.com/office/officeart/2005/8/layout/chevron1"/>
    <dgm:cxn modelId="{A1063696-F794-FF46-A376-C2F991EC0B5B}" srcId="{5F6BD68A-626F-934D-9CDE-1F61831E6FF6}" destId="{EFD0897F-7B0F-F042-BA47-387D49837023}" srcOrd="0" destOrd="0" parTransId="{3D76947D-0B9C-D946-8AE2-793083963E19}" sibTransId="{BBF320BF-71ED-DE41-AB20-DAAD6C525BC1}"/>
    <dgm:cxn modelId="{7C5E51D9-7F88-314B-8E43-A5E29CF2430D}" srcId="{7D85E0E5-C9FC-6146-A2D4-752291D3CA28}" destId="{5F6BD68A-626F-934D-9CDE-1F61831E6FF6}" srcOrd="0" destOrd="0" parTransId="{F3804F9E-51DB-184B-84CA-4D70CD524A33}" sibTransId="{E8E9F98F-2C22-6B4C-92FD-A475655B40C9}"/>
    <dgm:cxn modelId="{D887AA9E-8268-C546-93A9-9A4C62612666}" type="presOf" srcId="{EFD0897F-7B0F-F042-BA47-387D49837023}" destId="{9309D90F-47E7-9F4A-AE61-4FFED18DE51B}" srcOrd="0" destOrd="0" presId="urn:microsoft.com/office/officeart/2005/8/layout/chevron1"/>
    <dgm:cxn modelId="{296405F9-4D4B-3246-AF61-D98C49F595BA}" type="presOf" srcId="{7D85E0E5-C9FC-6146-A2D4-752291D3CA28}" destId="{7F0A852D-8999-C142-B07B-8B920B028295}" srcOrd="0" destOrd="0" presId="urn:microsoft.com/office/officeart/2005/8/layout/chevron1"/>
    <dgm:cxn modelId="{5ED11D6A-C5AB-D241-8560-E70FD3BD6309}" srcId="{42867F8E-A4F8-BC47-A7AF-935E8C43016C}" destId="{994E5068-2633-054C-83C4-CD39B6AABB1D}" srcOrd="0" destOrd="0" parTransId="{C314A04F-5885-394D-BB10-FC8B81F9088D}" sibTransId="{76B12301-F68E-1646-8590-ED7AE8AC353A}"/>
    <dgm:cxn modelId="{563587AE-B8D9-734C-97DD-6287DC4C8CA5}" srcId="{FC7D3B56-6058-3C4E-A82A-A9A9E23CCE29}" destId="{D2C1F81E-85A3-8C48-AB7D-526A0D0EB207}" srcOrd="0" destOrd="0" parTransId="{074C3461-8F2C-AC4E-A86C-2D586F068173}" sibTransId="{2E6A1987-28C9-AB47-9B25-217EFD560422}"/>
    <dgm:cxn modelId="{AE42BC73-19DA-1747-AA80-FAF1FA25C0B0}" type="presOf" srcId="{994E5068-2633-054C-83C4-CD39B6AABB1D}" destId="{4CC60529-C091-9342-92FA-B6F052F780E6}" srcOrd="0" destOrd="0" presId="urn:microsoft.com/office/officeart/2005/8/layout/chevron1"/>
    <dgm:cxn modelId="{3E642571-390C-C14A-A30F-D6E29A8C5A64}" type="presParOf" srcId="{7F0A852D-8999-C142-B07B-8B920B028295}" destId="{D1D0872C-2458-1745-A580-7026AB9DFA46}" srcOrd="0" destOrd="0" presId="urn:microsoft.com/office/officeart/2005/8/layout/chevron1"/>
    <dgm:cxn modelId="{27DEA0AF-FB88-3646-83EC-3AE803E21167}" type="presParOf" srcId="{D1D0872C-2458-1745-A580-7026AB9DFA46}" destId="{82441CDB-653A-884B-96EA-CD35913ECB34}" srcOrd="0" destOrd="0" presId="urn:microsoft.com/office/officeart/2005/8/layout/chevron1"/>
    <dgm:cxn modelId="{7EAEF278-70E2-8548-BDBF-69D07F1281F7}" type="presParOf" srcId="{D1D0872C-2458-1745-A580-7026AB9DFA46}" destId="{9309D90F-47E7-9F4A-AE61-4FFED18DE51B}" srcOrd="1" destOrd="0" presId="urn:microsoft.com/office/officeart/2005/8/layout/chevron1"/>
    <dgm:cxn modelId="{DA67878B-7732-B24C-ADF2-E068CC1C0B2D}" type="presParOf" srcId="{7F0A852D-8999-C142-B07B-8B920B028295}" destId="{BB822430-5732-094D-858D-4CD8AC8D973E}" srcOrd="1" destOrd="0" presId="urn:microsoft.com/office/officeart/2005/8/layout/chevron1"/>
    <dgm:cxn modelId="{49C0C00D-88EF-AF46-818D-F91BE23AC846}" type="presParOf" srcId="{7F0A852D-8999-C142-B07B-8B920B028295}" destId="{5A6E2604-EEBA-204E-942F-797C8AAA9A31}" srcOrd="2" destOrd="0" presId="urn:microsoft.com/office/officeart/2005/8/layout/chevron1"/>
    <dgm:cxn modelId="{02F0FDA2-66B6-474E-8E20-D7A6E2D0C3AE}" type="presParOf" srcId="{5A6E2604-EEBA-204E-942F-797C8AAA9A31}" destId="{D8055493-A6F6-1E4E-B989-D310326F65D3}" srcOrd="0" destOrd="0" presId="urn:microsoft.com/office/officeart/2005/8/layout/chevron1"/>
    <dgm:cxn modelId="{927C80FA-A47D-274F-A8F2-E8BE344E343D}" type="presParOf" srcId="{5A6E2604-EEBA-204E-942F-797C8AAA9A31}" destId="{35A7CABA-5E4E-424C-9A70-1A005B8F94FA}" srcOrd="1" destOrd="0" presId="urn:microsoft.com/office/officeart/2005/8/layout/chevron1"/>
    <dgm:cxn modelId="{01345600-465F-3640-B827-32551AB8D0F1}" type="presParOf" srcId="{7F0A852D-8999-C142-B07B-8B920B028295}" destId="{1A40B0BE-1E26-4541-8858-9D61E1A1AA1E}" srcOrd="3" destOrd="0" presId="urn:microsoft.com/office/officeart/2005/8/layout/chevron1"/>
    <dgm:cxn modelId="{550ECFE0-EC5C-A84D-907A-9E8EEA24640A}" type="presParOf" srcId="{7F0A852D-8999-C142-B07B-8B920B028295}" destId="{A5454008-B1AA-B540-82B9-EE6E1FB5C750}" srcOrd="4" destOrd="0" presId="urn:microsoft.com/office/officeart/2005/8/layout/chevron1"/>
    <dgm:cxn modelId="{7587E019-3FE1-1D42-B7D9-14032E41E584}" type="presParOf" srcId="{A5454008-B1AA-B540-82B9-EE6E1FB5C750}" destId="{B9A7AE5B-E3D0-6A44-AD91-47FBD9D4F1A6}" srcOrd="0" destOrd="0" presId="urn:microsoft.com/office/officeart/2005/8/layout/chevron1"/>
    <dgm:cxn modelId="{424AB033-6420-9941-B12C-0287168C387E}" type="presParOf" srcId="{A5454008-B1AA-B540-82B9-EE6E1FB5C750}" destId="{4082330B-1680-D04F-A0A4-0A238CC5DD59}" srcOrd="1" destOrd="0" presId="urn:microsoft.com/office/officeart/2005/8/layout/chevron1"/>
    <dgm:cxn modelId="{ACFE4CE0-BA43-9E40-9D5E-346F146F37B1}" type="presParOf" srcId="{7F0A852D-8999-C142-B07B-8B920B028295}" destId="{D1BEB84F-3587-3F48-9EBD-C6A92F751509}" srcOrd="5" destOrd="0" presId="urn:microsoft.com/office/officeart/2005/8/layout/chevron1"/>
    <dgm:cxn modelId="{60A89331-99C9-6F4B-9A8E-F4F824E8A5C0}" type="presParOf" srcId="{7F0A852D-8999-C142-B07B-8B920B028295}" destId="{1008C2EE-B849-EC4B-A10E-844C5946F7B4}" srcOrd="6" destOrd="0" presId="urn:microsoft.com/office/officeart/2005/8/layout/chevron1"/>
    <dgm:cxn modelId="{737B1A51-112D-B746-A3D2-55725AB1FC99}" type="presParOf" srcId="{1008C2EE-B849-EC4B-A10E-844C5946F7B4}" destId="{37B9C158-A6DE-7147-9C59-C3A7E551AEAB}" srcOrd="0" destOrd="0" presId="urn:microsoft.com/office/officeart/2005/8/layout/chevron1"/>
    <dgm:cxn modelId="{1FDA6294-4980-794E-817C-C1AD5364C5EF}" type="presParOf" srcId="{1008C2EE-B849-EC4B-A10E-844C5946F7B4}" destId="{4CC60529-C091-9342-92FA-B6F052F780E6}"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41CDB-653A-884B-96EA-CD35913ECB34}">
      <dsp:nvSpPr>
        <dsp:cNvPr id="0" name=""/>
        <dsp:cNvSpPr/>
      </dsp:nvSpPr>
      <dsp:spPr>
        <a:xfrm>
          <a:off x="1737" y="2243403"/>
          <a:ext cx="2739231" cy="972000"/>
        </a:xfrm>
        <a:prstGeom prst="chevron">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smtClean="0"/>
            <a:t>Accountability</a:t>
          </a:r>
          <a:endParaRPr lang="en-US" sz="1800" kern="1200"/>
        </a:p>
      </dsp:txBody>
      <dsp:txXfrm>
        <a:off x="487737" y="2243403"/>
        <a:ext cx="1767231" cy="972000"/>
      </dsp:txXfrm>
    </dsp:sp>
    <dsp:sp modelId="{9309D90F-47E7-9F4A-AE61-4FFED18DE51B}">
      <dsp:nvSpPr>
        <dsp:cNvPr id="0" name=""/>
        <dsp:cNvSpPr/>
      </dsp:nvSpPr>
      <dsp:spPr>
        <a:xfrm>
          <a:off x="1737" y="3336903"/>
          <a:ext cx="2191385" cy="71381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i="1" kern="1200" dirty="0" smtClean="0"/>
            <a:t>Was the breach foreseeable?</a:t>
          </a:r>
          <a:endParaRPr lang="en-US" sz="1800" i="1" kern="1200" dirty="0"/>
        </a:p>
      </dsp:txBody>
      <dsp:txXfrm>
        <a:off x="1737" y="3336903"/>
        <a:ext cx="2191385" cy="713812"/>
      </dsp:txXfrm>
    </dsp:sp>
    <dsp:sp modelId="{D8055493-A6F6-1E4E-B989-D310326F65D3}">
      <dsp:nvSpPr>
        <dsp:cNvPr id="0" name=""/>
        <dsp:cNvSpPr/>
      </dsp:nvSpPr>
      <dsp:spPr>
        <a:xfrm>
          <a:off x="2524968" y="2243403"/>
          <a:ext cx="2739231" cy="972000"/>
        </a:xfrm>
        <a:prstGeom prst="chevron">
          <a:avLst/>
        </a:prstGeom>
        <a:solidFill>
          <a:schemeClr val="accent1">
            <a:shade val="80000"/>
            <a:hueOff val="279484"/>
            <a:satOff val="-25867"/>
            <a:lumOff val="1338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smtClean="0"/>
            <a:t>Timeliness </a:t>
          </a:r>
          <a:endParaRPr lang="en-US" sz="1800" kern="1200" dirty="0"/>
        </a:p>
      </dsp:txBody>
      <dsp:txXfrm>
        <a:off x="3010968" y="2243403"/>
        <a:ext cx="1767231" cy="972000"/>
      </dsp:txXfrm>
    </dsp:sp>
    <dsp:sp modelId="{35A7CABA-5E4E-424C-9A70-1A005B8F94FA}">
      <dsp:nvSpPr>
        <dsp:cNvPr id="0" name=""/>
        <dsp:cNvSpPr/>
      </dsp:nvSpPr>
      <dsp:spPr>
        <a:xfrm>
          <a:off x="2524968" y="3336903"/>
          <a:ext cx="2191385" cy="71381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i="1" kern="1200" dirty="0" smtClean="0"/>
            <a:t>Response “without reasonable delay”</a:t>
          </a:r>
          <a:endParaRPr lang="en-US" sz="1800" i="1" kern="1200" dirty="0"/>
        </a:p>
      </dsp:txBody>
      <dsp:txXfrm>
        <a:off x="2524968" y="3336903"/>
        <a:ext cx="2191385" cy="713812"/>
      </dsp:txXfrm>
    </dsp:sp>
    <dsp:sp modelId="{B9A7AE5B-E3D0-6A44-AD91-47FBD9D4F1A6}">
      <dsp:nvSpPr>
        <dsp:cNvPr id="0" name=""/>
        <dsp:cNvSpPr/>
      </dsp:nvSpPr>
      <dsp:spPr>
        <a:xfrm>
          <a:off x="5048200" y="2243403"/>
          <a:ext cx="2739231" cy="972000"/>
        </a:xfrm>
        <a:prstGeom prst="chevron">
          <a:avLst/>
        </a:prstGeom>
        <a:solidFill>
          <a:schemeClr val="accent1">
            <a:shade val="80000"/>
            <a:hueOff val="558967"/>
            <a:satOff val="-51733"/>
            <a:lumOff val="2677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Appropriateness</a:t>
          </a:r>
          <a:endParaRPr lang="en-US" sz="1800" kern="1200" dirty="0"/>
        </a:p>
      </dsp:txBody>
      <dsp:txXfrm>
        <a:off x="5534200" y="2243403"/>
        <a:ext cx="1767231" cy="972000"/>
      </dsp:txXfrm>
    </dsp:sp>
    <dsp:sp modelId="{4082330B-1680-D04F-A0A4-0A238CC5DD59}">
      <dsp:nvSpPr>
        <dsp:cNvPr id="0" name=""/>
        <dsp:cNvSpPr/>
      </dsp:nvSpPr>
      <dsp:spPr>
        <a:xfrm>
          <a:off x="5048200" y="3336903"/>
          <a:ext cx="2191385" cy="71381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Did we follow appropriate procedures?</a:t>
          </a:r>
          <a:endParaRPr lang="en-US" sz="1800" kern="1200" dirty="0"/>
        </a:p>
      </dsp:txBody>
      <dsp:txXfrm>
        <a:off x="5048200" y="3336903"/>
        <a:ext cx="2191385" cy="713812"/>
      </dsp:txXfrm>
    </dsp:sp>
    <dsp:sp modelId="{37B9C158-A6DE-7147-9C59-C3A7E551AEAB}">
      <dsp:nvSpPr>
        <dsp:cNvPr id="0" name=""/>
        <dsp:cNvSpPr/>
      </dsp:nvSpPr>
      <dsp:spPr>
        <a:xfrm>
          <a:off x="7571431" y="2243403"/>
          <a:ext cx="2739231" cy="972000"/>
        </a:xfrm>
        <a:prstGeom prst="chevron">
          <a:avLst/>
        </a:prstGeom>
        <a:solidFill>
          <a:schemeClr val="accent1">
            <a:shade val="80000"/>
            <a:hueOff val="838451"/>
            <a:satOff val="-77600"/>
            <a:lumOff val="4015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smtClean="0"/>
            <a:t>Credibility</a:t>
          </a:r>
          <a:endParaRPr lang="en-US" sz="1800" kern="1200" dirty="0"/>
        </a:p>
      </dsp:txBody>
      <dsp:txXfrm>
        <a:off x="8057431" y="2243403"/>
        <a:ext cx="1767231" cy="972000"/>
      </dsp:txXfrm>
    </dsp:sp>
    <dsp:sp modelId="{4CC60529-C091-9342-92FA-B6F052F780E6}">
      <dsp:nvSpPr>
        <dsp:cNvPr id="0" name=""/>
        <dsp:cNvSpPr/>
      </dsp:nvSpPr>
      <dsp:spPr>
        <a:xfrm>
          <a:off x="7571431" y="3336903"/>
          <a:ext cx="2191385" cy="71381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Limit the appearance of conflict of interest</a:t>
          </a:r>
          <a:endParaRPr lang="en-US" sz="1800" i="1" kern="1200" dirty="0"/>
        </a:p>
      </dsp:txBody>
      <dsp:txXfrm>
        <a:off x="7571431" y="3336903"/>
        <a:ext cx="2191385" cy="71381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83C8A8-B059-FF4C-BD3C-10D3688B4486}" type="datetimeFigureOut">
              <a:rPr lang="en-US" smtClean="0"/>
              <a:t>3/30/16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979A49-DFBB-E04B-9035-AA7626C758FE}" type="slidenum">
              <a:rPr lang="en-US" smtClean="0"/>
              <a:t>‹#›</a:t>
            </a:fld>
            <a:endParaRPr lang="en-US"/>
          </a:p>
        </p:txBody>
      </p:sp>
    </p:spTree>
    <p:extLst>
      <p:ext uri="{BB962C8B-B14F-4D97-AF65-F5344CB8AC3E}">
        <p14:creationId xmlns:p14="http://schemas.microsoft.com/office/powerpoint/2010/main" val="83649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735D0F-15CB-5241-8DA7-9EC6F9751AD5}" type="slidenum">
              <a:rPr lang="en-US" smtClean="0"/>
              <a:pPr/>
              <a:t>2</a:t>
            </a:fld>
            <a:endParaRPr lang="en-US" dirty="0"/>
          </a:p>
        </p:txBody>
      </p:sp>
    </p:spTree>
    <p:extLst>
      <p:ext uri="{BB962C8B-B14F-4D97-AF65-F5344CB8AC3E}">
        <p14:creationId xmlns:p14="http://schemas.microsoft.com/office/powerpoint/2010/main" val="113840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one cares “what you do” – I</a:t>
            </a:r>
            <a:r>
              <a:rPr lang="en-US" baseline="0" dirty="0" smtClean="0"/>
              <a:t> secure systems</a:t>
            </a:r>
          </a:p>
          <a:p>
            <a:r>
              <a:rPr lang="en-US" baseline="0" dirty="0" smtClean="0"/>
              <a:t>No one cares how you do it – I build firewalls and a security architecture to protect stuff</a:t>
            </a:r>
          </a:p>
          <a:p>
            <a:r>
              <a:rPr lang="en-US" baseline="0" dirty="0" smtClean="0"/>
              <a:t>People care why you do it – figure out WHY you are doing this and relate it all back to the business objectives. This conversation or change in perspective will help drive the process and limit freaking out.  </a:t>
            </a:r>
          </a:p>
          <a:p>
            <a:endParaRPr lang="en-US" baseline="0" dirty="0" smtClean="0"/>
          </a:p>
          <a:p>
            <a:r>
              <a:rPr lang="en-US" baseline="0" dirty="0" smtClean="0"/>
              <a:t>Also coincide with mission, vision and values statement. At Optiv we “Create confidence for a more connected world” this is WHY we do what we do. Get with your management and find out why you do what you do and build out your breach response plan from there. The best way to gain executive support for your security program is to demonstrate that you know and understand what is at stake. Have this level setting conversation with the breach response team. </a:t>
            </a:r>
          </a:p>
          <a:p>
            <a:endParaRPr lang="en-US" dirty="0"/>
          </a:p>
        </p:txBody>
      </p:sp>
      <p:sp>
        <p:nvSpPr>
          <p:cNvPr id="4" name="Slide Number Placeholder 3"/>
          <p:cNvSpPr>
            <a:spLocks noGrp="1"/>
          </p:cNvSpPr>
          <p:nvPr>
            <p:ph type="sldNum" sz="quarter" idx="10"/>
          </p:nvPr>
        </p:nvSpPr>
        <p:spPr/>
        <p:txBody>
          <a:bodyPr/>
          <a:lstStyle/>
          <a:p>
            <a:fld id="{09979A49-DFBB-E04B-9035-AA7626C758FE}" type="slidenum">
              <a:rPr lang="en-US" smtClean="0"/>
              <a:t>3</a:t>
            </a:fld>
            <a:endParaRPr lang="en-US"/>
          </a:p>
        </p:txBody>
      </p:sp>
    </p:spTree>
    <p:extLst>
      <p:ext uri="{BB962C8B-B14F-4D97-AF65-F5344CB8AC3E}">
        <p14:creationId xmlns:p14="http://schemas.microsoft.com/office/powerpoint/2010/main" val="22267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79A49-DFBB-E04B-9035-AA7626C758FE}" type="slidenum">
              <a:rPr lang="en-US" smtClean="0"/>
              <a:t>4</a:t>
            </a:fld>
            <a:endParaRPr lang="en-US"/>
          </a:p>
        </p:txBody>
      </p:sp>
    </p:spTree>
    <p:extLst>
      <p:ext uri="{BB962C8B-B14F-4D97-AF65-F5344CB8AC3E}">
        <p14:creationId xmlns:p14="http://schemas.microsoft.com/office/powerpoint/2010/main" val="4569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Assess the role of cyber </a:t>
            </a:r>
            <a:r>
              <a:rPr lang="en-US" dirty="0" err="1" smtClean="0"/>
              <a:t>securityinsurance</a:t>
            </a:r>
            <a:r>
              <a:rPr lang="en-US" dirty="0" smtClean="0"/>
              <a:t> in overall </a:t>
            </a:r>
            <a:r>
              <a:rPr lang="en-US" dirty="0" err="1" smtClean="0"/>
              <a:t>breachpreparedness</a:t>
            </a:r>
            <a:r>
              <a:rPr lang="en-US" dirty="0" smtClean="0"/>
              <a:t> planning.</a:t>
            </a:r>
            <a:br>
              <a:rPr lang="en-US" dirty="0" smtClean="0"/>
            </a:br>
            <a:r>
              <a:rPr lang="en-US" dirty="0" smtClean="0"/>
              <a:t>Test your assumptions, determine needs and the </a:t>
            </a:r>
            <a:r>
              <a:rPr lang="en-US" dirty="0" err="1" smtClean="0"/>
              <a:t>prerequisitesfor</a:t>
            </a:r>
            <a:r>
              <a:rPr lang="en-US" dirty="0" smtClean="0"/>
              <a:t> obtaining cyber insurance, and use this opportunity </a:t>
            </a:r>
            <a:r>
              <a:rPr lang="en-US" dirty="0" err="1" smtClean="0"/>
              <a:t>toimprove</a:t>
            </a:r>
            <a:r>
              <a:rPr lang="en-US" dirty="0" smtClean="0"/>
              <a:t> the overall security program.</a:t>
            </a:r>
          </a:p>
          <a:p>
            <a:r>
              <a:rPr lang="en-US" dirty="0" smtClean="0"/>
              <a:t>Cyber security insurance encourages a broader discussion </a:t>
            </a:r>
            <a:r>
              <a:rPr lang="en-US" dirty="0" err="1" smtClean="0"/>
              <a:t>onoverall</a:t>
            </a:r>
            <a:r>
              <a:rPr lang="en-US" dirty="0" smtClean="0"/>
              <a:t> security.</a:t>
            </a:r>
          </a:p>
          <a:p>
            <a:endParaRPr lang="en-US" dirty="0" smtClean="0"/>
          </a:p>
          <a:p>
            <a:r>
              <a:rPr lang="en-US" dirty="0" smtClean="0"/>
              <a:t>Average payouts covered three areas:</a:t>
            </a:r>
            <a:br>
              <a:rPr lang="en-US" dirty="0" smtClean="0"/>
            </a:br>
            <a:endParaRPr lang="en-US" dirty="0" smtClean="0"/>
          </a:p>
          <a:p>
            <a:r>
              <a:rPr lang="en-US" dirty="0" smtClean="0"/>
              <a:t>•  Crisis services - $427,000(up to $10 million)</a:t>
            </a:r>
            <a:br>
              <a:rPr lang="en-US" dirty="0" smtClean="0"/>
            </a:br>
            <a:r>
              <a:rPr lang="en-US" dirty="0" smtClean="0"/>
              <a:t>•  Legal defense and settlement - $1.1 million(up to $6.5 million)</a:t>
            </a:r>
            <a:br>
              <a:rPr lang="en-US" dirty="0" smtClean="0"/>
            </a:br>
            <a:r>
              <a:rPr lang="en-US" dirty="0" smtClean="0"/>
              <a:t>•  Regulatory defense and action – $2 million(up to $7.5 million)</a:t>
            </a:r>
          </a:p>
          <a:p>
            <a:endParaRPr lang="en-US" dirty="0"/>
          </a:p>
        </p:txBody>
      </p:sp>
      <p:sp>
        <p:nvSpPr>
          <p:cNvPr id="4" name="Slide Number Placeholder 3"/>
          <p:cNvSpPr>
            <a:spLocks noGrp="1"/>
          </p:cNvSpPr>
          <p:nvPr>
            <p:ph type="sldNum" sz="quarter" idx="10"/>
          </p:nvPr>
        </p:nvSpPr>
        <p:spPr/>
        <p:txBody>
          <a:bodyPr/>
          <a:lstStyle/>
          <a:p>
            <a:fld id="{09979A49-DFBB-E04B-9035-AA7626C758FE}" type="slidenum">
              <a:rPr lang="en-US" smtClean="0"/>
              <a:t>6</a:t>
            </a:fld>
            <a:endParaRPr lang="en-US"/>
          </a:p>
        </p:txBody>
      </p:sp>
    </p:spTree>
    <p:extLst>
      <p:ext uri="{BB962C8B-B14F-4D97-AF65-F5344CB8AC3E}">
        <p14:creationId xmlns:p14="http://schemas.microsoft.com/office/powerpoint/2010/main" val="1840694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Transparency</a:t>
            </a:r>
            <a:r>
              <a:rPr lang="en-US" baseline="0" dirty="0" smtClean="0"/>
              <a:t> – We are good people, we wear white hats, we ride white horses</a:t>
            </a:r>
            <a:r>
              <a:rPr lang="is-IS" baseline="0" dirty="0" smtClean="0"/>
              <a:t>…</a:t>
            </a:r>
            <a:endParaRPr lang="en-US" dirty="0" smtClean="0"/>
          </a:p>
          <a:p>
            <a:r>
              <a:rPr lang="en-US" dirty="0" smtClean="0"/>
              <a:t>Establish “Reasonableness”</a:t>
            </a:r>
          </a:p>
          <a:p>
            <a:pPr lvl="1"/>
            <a:r>
              <a:rPr lang="en-US" dirty="0" smtClean="0"/>
              <a:t>Accountability</a:t>
            </a:r>
          </a:p>
          <a:p>
            <a:pPr lvl="2"/>
            <a:r>
              <a:rPr lang="en-US" i="1" dirty="0" smtClean="0"/>
              <a:t>Was the breach foreseeable?</a:t>
            </a:r>
          </a:p>
          <a:p>
            <a:pPr lvl="1"/>
            <a:r>
              <a:rPr lang="en-US" dirty="0" smtClean="0"/>
              <a:t>Timeliness </a:t>
            </a:r>
          </a:p>
          <a:p>
            <a:pPr lvl="2"/>
            <a:r>
              <a:rPr lang="en-US" i="1" dirty="0" smtClean="0"/>
              <a:t>Response “without reasonable delay”</a:t>
            </a:r>
          </a:p>
          <a:p>
            <a:pPr lvl="1"/>
            <a:r>
              <a:rPr lang="en-US" dirty="0" smtClean="0"/>
              <a:t>Appropriateness</a:t>
            </a:r>
          </a:p>
          <a:p>
            <a:pPr lvl="2"/>
            <a:r>
              <a:rPr lang="en-US" dirty="0" smtClean="0"/>
              <a:t>Did we follow appropriate procedures?</a:t>
            </a:r>
          </a:p>
          <a:p>
            <a:pPr lvl="1"/>
            <a:r>
              <a:rPr lang="en-US" dirty="0" smtClean="0"/>
              <a:t>Credibility</a:t>
            </a:r>
          </a:p>
          <a:p>
            <a:pPr lvl="2"/>
            <a:r>
              <a:rPr lang="en-US" dirty="0" smtClean="0"/>
              <a:t>Limit the appearance of conflict of interest</a:t>
            </a:r>
            <a:endParaRPr lang="en-US" i="1" dirty="0" smtClean="0"/>
          </a:p>
          <a:p>
            <a:r>
              <a:rPr lang="en-US" dirty="0" smtClean="0"/>
              <a:t>Manage Communications</a:t>
            </a:r>
          </a:p>
          <a:p>
            <a:pPr lvl="1"/>
            <a:r>
              <a:rPr lang="en-US" dirty="0" smtClean="0"/>
              <a:t>Limited internal electronic communications</a:t>
            </a:r>
          </a:p>
          <a:p>
            <a:pPr lvl="1"/>
            <a:r>
              <a:rPr lang="en-US" dirty="0" smtClean="0"/>
              <a:t>Effective external communications</a:t>
            </a:r>
          </a:p>
        </p:txBody>
      </p:sp>
      <p:sp>
        <p:nvSpPr>
          <p:cNvPr id="4" name="Slide Number Placeholder 3"/>
          <p:cNvSpPr>
            <a:spLocks noGrp="1"/>
          </p:cNvSpPr>
          <p:nvPr>
            <p:ph type="sldNum" sz="quarter" idx="10"/>
          </p:nvPr>
        </p:nvSpPr>
        <p:spPr/>
        <p:txBody>
          <a:bodyPr/>
          <a:lstStyle/>
          <a:p>
            <a:fld id="{09979A49-DFBB-E04B-9035-AA7626C758FE}" type="slidenum">
              <a:rPr lang="en-US" smtClean="0"/>
              <a:t>8</a:t>
            </a:fld>
            <a:endParaRPr lang="en-US"/>
          </a:p>
        </p:txBody>
      </p:sp>
    </p:spTree>
    <p:extLst>
      <p:ext uri="{BB962C8B-B14F-4D97-AF65-F5344CB8AC3E}">
        <p14:creationId xmlns:p14="http://schemas.microsoft.com/office/powerpoint/2010/main" val="115741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Transparency speaks</a:t>
            </a:r>
            <a:r>
              <a:rPr lang="en-US" baseline="0" dirty="0" smtClean="0"/>
              <a:t> to the organization fully cooperating, responding quickly and using credible </a:t>
            </a:r>
            <a:r>
              <a:rPr lang="en-US" baseline="0" dirty="0" err="1" smtClean="0"/>
              <a:t>resouces</a:t>
            </a:r>
            <a:r>
              <a:rPr lang="en-US" baseline="0" dirty="0" smtClean="0"/>
              <a:t>. This slide subtly speaks to using a resource like Optiv to ensure that the organization is fully transparent to the process of breach response, </a:t>
            </a:r>
            <a:r>
              <a:rPr lang="en-US" baseline="0" dirty="0" err="1" smtClean="0"/>
              <a:t>remediations</a:t>
            </a:r>
            <a:r>
              <a:rPr lang="en-US" baseline="0" dirty="0" smtClean="0"/>
              <a:t> and disclosure. I always say “We are good people. We wear white hats, we ride white horses</a:t>
            </a:r>
            <a:r>
              <a:rPr lang="is-IS" baseline="0" dirty="0" smtClean="0"/>
              <a:t>…we never want to create the illusion of being defensive or blame. See also blamestorming.</a:t>
            </a:r>
            <a:endParaRPr lang="en-US" dirty="0"/>
          </a:p>
        </p:txBody>
      </p:sp>
      <p:sp>
        <p:nvSpPr>
          <p:cNvPr id="4" name="Slide Number Placeholder 3"/>
          <p:cNvSpPr>
            <a:spLocks noGrp="1"/>
          </p:cNvSpPr>
          <p:nvPr>
            <p:ph type="sldNum" sz="quarter" idx="10"/>
          </p:nvPr>
        </p:nvSpPr>
        <p:spPr/>
        <p:txBody>
          <a:bodyPr/>
          <a:lstStyle/>
          <a:p>
            <a:fld id="{09979A49-DFBB-E04B-9035-AA7626C758FE}" type="slidenum">
              <a:rPr lang="en-US" smtClean="0"/>
              <a:t>9</a:t>
            </a:fld>
            <a:endParaRPr lang="en-US"/>
          </a:p>
        </p:txBody>
      </p:sp>
    </p:spTree>
    <p:extLst>
      <p:ext uri="{BB962C8B-B14F-4D97-AF65-F5344CB8AC3E}">
        <p14:creationId xmlns:p14="http://schemas.microsoft.com/office/powerpoint/2010/main" val="1352315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the CISO at the center. How has this role evolved into leading the most difficult</a:t>
            </a:r>
            <a:r>
              <a:rPr lang="en-US" baseline="0" dirty="0" smtClean="0"/>
              <a:t> process of any organization</a:t>
            </a:r>
          </a:p>
          <a:p>
            <a:endParaRPr lang="en-US" dirty="0"/>
          </a:p>
        </p:txBody>
      </p:sp>
      <p:sp>
        <p:nvSpPr>
          <p:cNvPr id="4" name="Slide Number Placeholder 3"/>
          <p:cNvSpPr>
            <a:spLocks noGrp="1"/>
          </p:cNvSpPr>
          <p:nvPr>
            <p:ph type="sldNum" sz="quarter" idx="10"/>
          </p:nvPr>
        </p:nvSpPr>
        <p:spPr/>
        <p:txBody>
          <a:bodyPr/>
          <a:lstStyle/>
          <a:p>
            <a:fld id="{09979A49-DFBB-E04B-9035-AA7626C758FE}" type="slidenum">
              <a:rPr lang="en-US" smtClean="0"/>
              <a:t>12</a:t>
            </a:fld>
            <a:endParaRPr lang="en-US"/>
          </a:p>
        </p:txBody>
      </p:sp>
    </p:spTree>
    <p:extLst>
      <p:ext uri="{BB962C8B-B14F-4D97-AF65-F5344CB8AC3E}">
        <p14:creationId xmlns:p14="http://schemas.microsoft.com/office/powerpoint/2010/main" val="381091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9F2451-55AB-834E-8BBF-4CD8ADF9B94C}" type="slidenum">
              <a:rPr lang="en-US" smtClean="0"/>
              <a:t>13</a:t>
            </a:fld>
            <a:endParaRPr lang="en-US"/>
          </a:p>
        </p:txBody>
      </p:sp>
    </p:spTree>
    <p:extLst>
      <p:ext uri="{BB962C8B-B14F-4D97-AF65-F5344CB8AC3E}">
        <p14:creationId xmlns:p14="http://schemas.microsoft.com/office/powerpoint/2010/main" val="1792467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pieced of information that a reasonable person</a:t>
            </a:r>
            <a:r>
              <a:rPr lang="en-US" baseline="0" dirty="0" smtClean="0"/>
              <a:t> would conclude that you did your due </a:t>
            </a:r>
            <a:r>
              <a:rPr lang="en-US" baseline="0" dirty="0" err="1" smtClean="0"/>
              <a:t>dilliengence</a:t>
            </a:r>
            <a:endParaRPr lang="en-US" dirty="0"/>
          </a:p>
        </p:txBody>
      </p:sp>
      <p:sp>
        <p:nvSpPr>
          <p:cNvPr id="4" name="Slide Number Placeholder 3"/>
          <p:cNvSpPr>
            <a:spLocks noGrp="1"/>
          </p:cNvSpPr>
          <p:nvPr>
            <p:ph type="sldNum" sz="quarter" idx="10"/>
          </p:nvPr>
        </p:nvSpPr>
        <p:spPr/>
        <p:txBody>
          <a:bodyPr/>
          <a:lstStyle/>
          <a:p>
            <a:fld id="{09979A49-DFBB-E04B-9035-AA7626C758FE}" type="slidenum">
              <a:rPr lang="en-US" smtClean="0"/>
              <a:t>14</a:t>
            </a:fld>
            <a:endParaRPr lang="en-US"/>
          </a:p>
        </p:txBody>
      </p:sp>
    </p:spTree>
    <p:extLst>
      <p:ext uri="{BB962C8B-B14F-4D97-AF65-F5344CB8AC3E}">
        <p14:creationId xmlns:p14="http://schemas.microsoft.com/office/powerpoint/2010/main" val="1885937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pSp>
        <p:nvGrpSpPr>
          <p:cNvPr id="4" name="Group 3"/>
          <p:cNvGrpSpPr/>
          <p:nvPr/>
        </p:nvGrpSpPr>
        <p:grpSpPr>
          <a:xfrm>
            <a:off x="-1" y="1362246"/>
            <a:ext cx="11769380" cy="5223975"/>
            <a:chOff x="-1" y="1362245"/>
            <a:chExt cx="8827035" cy="5223974"/>
          </a:xfrm>
        </p:grpSpPr>
        <p:sp>
          <p:nvSpPr>
            <p:cNvPr id="11" name="Rectangle 10"/>
            <p:cNvSpPr/>
            <p:nvPr/>
          </p:nvSpPr>
          <p:spPr>
            <a:xfrm>
              <a:off x="-1" y="1600200"/>
              <a:ext cx="8631936" cy="36576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sz="2400"/>
            </a:p>
          </p:txBody>
        </p:sp>
        <p:sp>
          <p:nvSpPr>
            <p:cNvPr id="14" name="Rectangle 13"/>
            <p:cNvSpPr/>
            <p:nvPr/>
          </p:nvSpPr>
          <p:spPr>
            <a:xfrm>
              <a:off x="-1" y="4468012"/>
              <a:ext cx="8631936" cy="714535"/>
            </a:xfrm>
            <a:prstGeom prst="rect">
              <a:avLst/>
            </a:prstGeom>
            <a:solidFill>
              <a:srgbClr val="00284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sz="2400"/>
            </a:p>
          </p:txBody>
        </p:sp>
        <p:sp>
          <p:nvSpPr>
            <p:cNvPr id="15" name="Rectangle 14"/>
            <p:cNvSpPr/>
            <p:nvPr/>
          </p:nvSpPr>
          <p:spPr>
            <a:xfrm>
              <a:off x="-1" y="5137169"/>
              <a:ext cx="8631936" cy="12063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sz="2400"/>
            </a:p>
          </p:txBody>
        </p:sp>
        <p:sp>
          <p:nvSpPr>
            <p:cNvPr id="5" name="Donut 4"/>
            <p:cNvSpPr>
              <a:spLocks/>
            </p:cNvSpPr>
            <p:nvPr/>
          </p:nvSpPr>
          <p:spPr>
            <a:xfrm>
              <a:off x="8571002" y="1362245"/>
              <a:ext cx="256032" cy="341376"/>
            </a:xfrm>
            <a:prstGeom prst="donut">
              <a:avLst>
                <a:gd name="adj" fmla="val 20998"/>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4622" y="5765799"/>
              <a:ext cx="1373124" cy="820420"/>
            </a:xfrm>
            <a:prstGeom prst="rect">
              <a:avLst/>
            </a:prstGeom>
          </p:spPr>
        </p:pic>
      </p:grpSp>
      <p:sp>
        <p:nvSpPr>
          <p:cNvPr id="3" name="Subtitle 2"/>
          <p:cNvSpPr>
            <a:spLocks noGrp="1"/>
          </p:cNvSpPr>
          <p:nvPr>
            <p:ph type="subTitle" idx="1"/>
          </p:nvPr>
        </p:nvSpPr>
        <p:spPr>
          <a:xfrm>
            <a:off x="609600" y="4540920"/>
            <a:ext cx="8534400" cy="510833"/>
          </a:xfrm>
        </p:spPr>
        <p:txBody>
          <a:bodyPr/>
          <a:lstStyle>
            <a:lvl1pPr marL="0" indent="0" algn="l">
              <a:buNone/>
              <a:defRPr sz="2667">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9600" y="2388240"/>
            <a:ext cx="8534400" cy="1470025"/>
          </a:xfrm>
        </p:spPr>
        <p:txBody>
          <a:bodyPr/>
          <a:lstStyle>
            <a:lvl1pPr>
              <a:defRPr sz="4800" b="1">
                <a:solidFill>
                  <a:schemeClr val="tx2"/>
                </a:solidFill>
              </a:defRPr>
            </a:lvl1pPr>
          </a:lstStyle>
          <a:p>
            <a:r>
              <a:rPr lang="en-US" smtClean="0"/>
              <a:t>Click to edit Master title style</a:t>
            </a:r>
            <a:endParaRPr lang="en-US" dirty="0"/>
          </a:p>
        </p:txBody>
      </p:sp>
      <p:sp>
        <p:nvSpPr>
          <p:cNvPr id="10" name="Footer Placeholder 3"/>
          <p:cNvSpPr txBox="1">
            <a:spLocks/>
          </p:cNvSpPr>
          <p:nvPr/>
        </p:nvSpPr>
        <p:spPr>
          <a:xfrm>
            <a:off x="0" y="6652363"/>
            <a:ext cx="12192000" cy="210456"/>
          </a:xfrm>
          <a:prstGeom prst="rect">
            <a:avLst/>
          </a:prstGeom>
        </p:spPr>
        <p:txBody>
          <a:bodyPr anchor="ctr"/>
          <a:lstStyle>
            <a:defPPr>
              <a:defRPr lang="en-US"/>
            </a:defPPr>
            <a:lvl1pPr marL="0" algn="ctr" defTabSz="914400" rtl="0" eaLnBrk="1" latinLnBrk="0" hangingPunct="1">
              <a:defRPr sz="18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2">
                    <a:lumMod val="75000"/>
                    <a:lumOff val="25000"/>
                  </a:schemeClr>
                </a:solidFill>
                <a:effectLst/>
                <a:uLnTx/>
                <a:uFillTx/>
                <a:latin typeface="Arial"/>
                <a:ea typeface="+mn-ea"/>
                <a:cs typeface="Arial"/>
              </a:rPr>
              <a:t>Proprietary and Confidential. Do Not Distribute. © </a:t>
            </a:r>
            <a:r>
              <a:rPr kumimoji="0" lang="is-IS" sz="800" b="0" i="0" u="none" strike="noStrike" kern="1200" cap="none" spc="0" normalizeH="0" baseline="0" noProof="0" dirty="0" smtClean="0">
                <a:ln>
                  <a:noFill/>
                </a:ln>
                <a:solidFill>
                  <a:schemeClr val="bg2">
                    <a:lumMod val="75000"/>
                    <a:lumOff val="25000"/>
                  </a:schemeClr>
                </a:solidFill>
                <a:effectLst/>
                <a:uLnTx/>
                <a:uFillTx/>
                <a:latin typeface="Arial"/>
                <a:ea typeface="+mn-ea"/>
                <a:cs typeface="Arial"/>
              </a:rPr>
              <a:t>2016</a:t>
            </a:r>
            <a:r>
              <a:rPr kumimoji="0" lang="en-US" sz="800" b="0" i="0" u="none" strike="noStrike" kern="1200" cap="none" spc="0" normalizeH="0" baseline="0" noProof="0" dirty="0" smtClean="0">
                <a:ln>
                  <a:noFill/>
                </a:ln>
                <a:solidFill>
                  <a:schemeClr val="bg2">
                    <a:lumMod val="75000"/>
                    <a:lumOff val="25000"/>
                  </a:schemeClr>
                </a:solidFill>
                <a:effectLst/>
                <a:uLnTx/>
                <a:uFillTx/>
                <a:latin typeface="Arial"/>
                <a:ea typeface="+mn-ea"/>
                <a:cs typeface="Arial"/>
              </a:rPr>
              <a:t> Optiv Inc. All Rights Reserved.</a:t>
            </a:r>
          </a:p>
        </p:txBody>
      </p:sp>
      <p:sp>
        <p:nvSpPr>
          <p:cNvPr id="8" name="Text Placeholder 7"/>
          <p:cNvSpPr>
            <a:spLocks noGrp="1"/>
          </p:cNvSpPr>
          <p:nvPr>
            <p:ph type="body" sz="quarter" idx="10"/>
          </p:nvPr>
        </p:nvSpPr>
        <p:spPr>
          <a:xfrm>
            <a:off x="599018" y="3865034"/>
            <a:ext cx="8570383" cy="664633"/>
          </a:xfrm>
        </p:spPr>
        <p:txBody>
          <a:bodyPr/>
          <a:lstStyle>
            <a:lvl1pPr marL="0" indent="0">
              <a:buNone/>
              <a:defRPr sz="2667">
                <a:solidFill>
                  <a:srgbClr val="005092"/>
                </a:solidFill>
              </a:defRPr>
            </a:lvl1pPr>
          </a:lstStyle>
          <a:p>
            <a:pPr lvl="0"/>
            <a:r>
              <a:rPr lang="en-US" smtClean="0"/>
              <a:t>Click to edit Master text styles</a:t>
            </a:r>
          </a:p>
        </p:txBody>
      </p:sp>
    </p:spTree>
    <p:extLst>
      <p:ext uri="{BB962C8B-B14F-4D97-AF65-F5344CB8AC3E}">
        <p14:creationId xmlns:p14="http://schemas.microsoft.com/office/powerpoint/2010/main" val="900899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vider Orange">
    <p:spTree>
      <p:nvGrpSpPr>
        <p:cNvPr id="1" name=""/>
        <p:cNvGrpSpPr/>
        <p:nvPr/>
      </p:nvGrpSpPr>
      <p:grpSpPr>
        <a:xfrm>
          <a:off x="0" y="0"/>
          <a:ext cx="0" cy="0"/>
          <a:chOff x="0" y="0"/>
          <a:chExt cx="0" cy="0"/>
        </a:xfrm>
      </p:grpSpPr>
      <p:grpSp>
        <p:nvGrpSpPr>
          <p:cNvPr id="3" name="Group 2"/>
          <p:cNvGrpSpPr/>
          <p:nvPr/>
        </p:nvGrpSpPr>
        <p:grpSpPr>
          <a:xfrm>
            <a:off x="682752" y="541841"/>
            <a:ext cx="11509248" cy="6316161"/>
            <a:chOff x="512064" y="541840"/>
            <a:chExt cx="8631936" cy="6316161"/>
          </a:xfrm>
        </p:grpSpPr>
        <p:sp>
          <p:nvSpPr>
            <p:cNvPr id="5" name="Rectangle 4"/>
            <p:cNvSpPr/>
            <p:nvPr/>
          </p:nvSpPr>
          <p:spPr>
            <a:xfrm>
              <a:off x="512064" y="541840"/>
              <a:ext cx="8631936" cy="631615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sz="2400"/>
            </a:p>
          </p:txBody>
        </p:sp>
        <p:sp>
          <p:nvSpPr>
            <p:cNvPr id="6" name="Rectangle 5"/>
            <p:cNvSpPr/>
            <p:nvPr/>
          </p:nvSpPr>
          <p:spPr>
            <a:xfrm>
              <a:off x="512064" y="5503471"/>
              <a:ext cx="8631936" cy="1354530"/>
            </a:xfrm>
            <a:prstGeom prst="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sz="2400"/>
            </a:p>
          </p:txBody>
        </p:sp>
        <p:sp>
          <p:nvSpPr>
            <p:cNvPr id="7" name="Rectangle 6"/>
            <p:cNvSpPr/>
            <p:nvPr/>
          </p:nvSpPr>
          <p:spPr>
            <a:xfrm>
              <a:off x="512064" y="6664253"/>
              <a:ext cx="8631936" cy="193748"/>
            </a:xfrm>
            <a:prstGeom prst="rect">
              <a:avLst/>
            </a:prstGeom>
            <a:solidFill>
              <a:srgbClr val="C9322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sz="2400"/>
            </a:p>
          </p:txBody>
        </p:sp>
      </p:grpSp>
      <p:sp>
        <p:nvSpPr>
          <p:cNvPr id="2" name="Title 1"/>
          <p:cNvSpPr>
            <a:spLocks noGrp="1"/>
          </p:cNvSpPr>
          <p:nvPr>
            <p:ph type="title"/>
          </p:nvPr>
        </p:nvSpPr>
        <p:spPr>
          <a:xfrm>
            <a:off x="1611340" y="2637772"/>
            <a:ext cx="7315200" cy="1362075"/>
          </a:xfrm>
        </p:spPr>
        <p:txBody>
          <a:bodyPr anchor="t"/>
          <a:lstStyle>
            <a:lvl1pPr algn="l">
              <a:defRPr sz="4800" b="1" cap="none">
                <a:solidFill>
                  <a:srgbClr val="CF422A"/>
                </a:solidFill>
              </a:defRPr>
            </a:lvl1pPr>
          </a:lstStyle>
          <a:p>
            <a:r>
              <a:rPr lang="en-US" smtClean="0"/>
              <a:t>Click to edit Master title style</a:t>
            </a:r>
            <a:endParaRPr lang="en-US" dirty="0"/>
          </a:p>
        </p:txBody>
      </p:sp>
      <p:sp>
        <p:nvSpPr>
          <p:cNvPr id="9" name="Donut 8"/>
          <p:cNvSpPr>
            <a:spLocks/>
          </p:cNvSpPr>
          <p:nvPr/>
        </p:nvSpPr>
        <p:spPr>
          <a:xfrm>
            <a:off x="437000" y="281907"/>
            <a:ext cx="341376" cy="341255"/>
          </a:xfrm>
          <a:prstGeom prst="donut">
            <a:avLst>
              <a:gd name="adj" fmla="val 20998"/>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sp>
        <p:nvSpPr>
          <p:cNvPr id="8" name="Footer Placeholder 3"/>
          <p:cNvSpPr txBox="1">
            <a:spLocks/>
          </p:cNvSpPr>
          <p:nvPr/>
        </p:nvSpPr>
        <p:spPr>
          <a:xfrm>
            <a:off x="0" y="6652363"/>
            <a:ext cx="12192000" cy="210456"/>
          </a:xfrm>
          <a:prstGeom prst="rect">
            <a:avLst/>
          </a:prstGeom>
        </p:spPr>
        <p:txBody>
          <a:bodyPr anchor="ctr"/>
          <a:lstStyle>
            <a:defPPr>
              <a:defRPr lang="en-US"/>
            </a:defPPr>
            <a:lvl1pPr marL="0" algn="ctr" defTabSz="914400" rtl="0" eaLnBrk="1" latinLnBrk="0" hangingPunct="1">
              <a:defRPr sz="18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accent3"/>
                </a:solidFill>
                <a:effectLst/>
                <a:uLnTx/>
                <a:uFillTx/>
                <a:latin typeface="Arial"/>
                <a:ea typeface="+mn-ea"/>
                <a:cs typeface="Arial"/>
              </a:rPr>
              <a:t>Proprietary and Confidential. Do Not Distribute. © </a:t>
            </a:r>
            <a:r>
              <a:rPr kumimoji="0" lang="is-IS" sz="800" b="0" i="0" u="none" strike="noStrike" kern="1200" cap="none" spc="0" normalizeH="0" baseline="0" noProof="0" dirty="0" smtClean="0">
                <a:ln>
                  <a:noFill/>
                </a:ln>
                <a:solidFill>
                  <a:schemeClr val="accent3"/>
                </a:solidFill>
                <a:effectLst/>
                <a:uLnTx/>
                <a:uFillTx/>
                <a:latin typeface="Arial"/>
                <a:ea typeface="+mn-ea"/>
                <a:cs typeface="Arial"/>
              </a:rPr>
              <a:t>2016</a:t>
            </a:r>
            <a:r>
              <a:rPr kumimoji="0" lang="en-US" sz="800" b="0" i="0" u="none" strike="noStrike" kern="1200" cap="none" spc="0" normalizeH="0" baseline="0" noProof="0" dirty="0" smtClean="0">
                <a:ln>
                  <a:noFill/>
                </a:ln>
                <a:solidFill>
                  <a:schemeClr val="accent3"/>
                </a:solidFill>
                <a:effectLst/>
                <a:uLnTx/>
                <a:uFillTx/>
                <a:latin typeface="Arial"/>
                <a:ea typeface="+mn-ea"/>
                <a:cs typeface="Arial"/>
              </a:rPr>
              <a:t> Optiv Inc. All Rights Reserved.</a:t>
            </a:r>
          </a:p>
        </p:txBody>
      </p:sp>
    </p:spTree>
    <p:extLst>
      <p:ext uri="{BB962C8B-B14F-4D97-AF65-F5344CB8AC3E}">
        <p14:creationId xmlns:p14="http://schemas.microsoft.com/office/powerpoint/2010/main" val="1727376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ck Page Optiv">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9377" y="1446742"/>
            <a:ext cx="4989607" cy="2235909"/>
          </a:xfrm>
          <a:prstGeom prst="rect">
            <a:avLst/>
          </a:prstGeom>
        </p:spPr>
      </p:pic>
      <p:sp>
        <p:nvSpPr>
          <p:cNvPr id="4" name="Text Placeholder 3"/>
          <p:cNvSpPr>
            <a:spLocks noGrp="1"/>
          </p:cNvSpPr>
          <p:nvPr>
            <p:ph type="body" sz="quarter" idx="10" hasCustomPrompt="1"/>
          </p:nvPr>
        </p:nvSpPr>
        <p:spPr>
          <a:xfrm>
            <a:off x="0" y="5032531"/>
            <a:ext cx="12192000" cy="1825468"/>
          </a:xfrm>
        </p:spPr>
        <p:txBody>
          <a:bodyPr/>
          <a:lstStyle>
            <a:lvl1pPr marL="0" indent="0" algn="ctr">
              <a:buNone/>
              <a:defRPr sz="1800" baseline="0">
                <a:solidFill>
                  <a:schemeClr val="tx2"/>
                </a:solidFill>
                <a:latin typeface="Century Gothic" charset="0"/>
                <a:ea typeface="Century Gothic" charset="0"/>
                <a:cs typeface="Century Gothic" charset="0"/>
              </a:defRPr>
            </a:lvl1pPr>
            <a:lvl2pPr marL="609585" indent="0" algn="ctr">
              <a:buNone/>
              <a:defRPr sz="1400">
                <a:solidFill>
                  <a:srgbClr val="7F7F7F"/>
                </a:solidFill>
              </a:defRPr>
            </a:lvl2pPr>
            <a:lvl3pPr marL="1219170" indent="0" algn="ctr">
              <a:buNone/>
              <a:defRPr sz="1333">
                <a:solidFill>
                  <a:srgbClr val="7F7F7F"/>
                </a:solidFill>
              </a:defRPr>
            </a:lvl3pPr>
            <a:lvl4pPr marL="1828754" indent="0" algn="ctr">
              <a:buNone/>
              <a:defRPr sz="1200">
                <a:solidFill>
                  <a:srgbClr val="7F7F7F"/>
                </a:solidFill>
              </a:defRPr>
            </a:lvl4pPr>
            <a:lvl5pPr marL="2438339" indent="0" algn="ctr">
              <a:buNone/>
              <a:defRPr sz="1200">
                <a:solidFill>
                  <a:srgbClr val="7F7F7F"/>
                </a:solidFill>
              </a:defRPr>
            </a:lvl5pPr>
          </a:lstStyle>
          <a:p>
            <a:pPr lvl="0"/>
            <a:r>
              <a:rPr lang="en-US" dirty="0" smtClean="0"/>
              <a:t>Dawn-Marie Hutchinson, MBA</a:t>
            </a:r>
          </a:p>
          <a:p>
            <a:pPr lvl="0"/>
            <a:r>
              <a:rPr lang="en-US" dirty="0" smtClean="0"/>
              <a:t>Executive Director, Office of the CISO</a:t>
            </a:r>
          </a:p>
          <a:p>
            <a:pPr lvl="0"/>
            <a:r>
              <a:rPr lang="en-US" dirty="0" err="1" smtClean="0"/>
              <a:t>dawn-marie.hutchinson@optiv.com</a:t>
            </a:r>
            <a:endParaRPr lang="en-US" dirty="0" smtClean="0"/>
          </a:p>
          <a:p>
            <a:pPr lvl="0"/>
            <a:r>
              <a:rPr lang="en-US" dirty="0" smtClean="0"/>
              <a:t>P: 267-615-8331</a:t>
            </a:r>
          </a:p>
        </p:txBody>
      </p:sp>
      <p:sp>
        <p:nvSpPr>
          <p:cNvPr id="5" name="Footer Placeholder 3"/>
          <p:cNvSpPr txBox="1">
            <a:spLocks/>
          </p:cNvSpPr>
          <p:nvPr/>
        </p:nvSpPr>
        <p:spPr>
          <a:xfrm>
            <a:off x="0" y="6652363"/>
            <a:ext cx="12192000" cy="210456"/>
          </a:xfrm>
          <a:prstGeom prst="rect">
            <a:avLst/>
          </a:prstGeom>
        </p:spPr>
        <p:txBody>
          <a:bodyPr anchor="ctr"/>
          <a:lstStyle>
            <a:defPPr>
              <a:defRPr lang="en-US"/>
            </a:defPPr>
            <a:lvl1pPr marL="0" algn="ctr" defTabSz="914400" rtl="0" eaLnBrk="1" latinLnBrk="0" hangingPunct="1">
              <a:defRPr sz="18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2">
                    <a:lumMod val="75000"/>
                    <a:lumOff val="25000"/>
                  </a:schemeClr>
                </a:solidFill>
                <a:effectLst/>
                <a:uLnTx/>
                <a:uFillTx/>
                <a:latin typeface="Arial"/>
                <a:ea typeface="+mn-ea"/>
                <a:cs typeface="Arial"/>
              </a:rPr>
              <a:t>Proprietary and Confidential. Do Not Distribute. © </a:t>
            </a:r>
            <a:r>
              <a:rPr kumimoji="0" lang="is-IS" sz="800" b="0" i="0" u="none" strike="noStrike" kern="1200" cap="none" spc="0" normalizeH="0" baseline="0" noProof="0" dirty="0" smtClean="0">
                <a:ln>
                  <a:noFill/>
                </a:ln>
                <a:solidFill>
                  <a:schemeClr val="bg2">
                    <a:lumMod val="75000"/>
                    <a:lumOff val="25000"/>
                  </a:schemeClr>
                </a:solidFill>
                <a:effectLst/>
                <a:uLnTx/>
                <a:uFillTx/>
                <a:latin typeface="Arial"/>
                <a:ea typeface="+mn-ea"/>
                <a:cs typeface="Arial"/>
              </a:rPr>
              <a:t>2016</a:t>
            </a:r>
            <a:r>
              <a:rPr kumimoji="0" lang="en-US" sz="800" b="0" i="0" u="none" strike="noStrike" kern="1200" cap="none" spc="0" normalizeH="0" baseline="0" noProof="0" dirty="0" smtClean="0">
                <a:ln>
                  <a:noFill/>
                </a:ln>
                <a:solidFill>
                  <a:schemeClr val="bg2">
                    <a:lumMod val="75000"/>
                    <a:lumOff val="25000"/>
                  </a:schemeClr>
                </a:solidFill>
                <a:effectLst/>
                <a:uLnTx/>
                <a:uFillTx/>
                <a:latin typeface="Arial"/>
                <a:ea typeface="+mn-ea"/>
                <a:cs typeface="Arial"/>
              </a:rPr>
              <a:t> Optiv Inc. All Rights Reserved.</a:t>
            </a:r>
          </a:p>
        </p:txBody>
      </p:sp>
    </p:spTree>
    <p:extLst>
      <p:ext uri="{BB962C8B-B14F-4D97-AF65-F5344CB8AC3E}">
        <p14:creationId xmlns:p14="http://schemas.microsoft.com/office/powerpoint/2010/main" val="180789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with Image">
    <p:spTree>
      <p:nvGrpSpPr>
        <p:cNvPr id="1" name=""/>
        <p:cNvGrpSpPr/>
        <p:nvPr/>
      </p:nvGrpSpPr>
      <p:grpSpPr>
        <a:xfrm>
          <a:off x="0" y="0"/>
          <a:ext cx="0" cy="0"/>
          <a:chOff x="0" y="0"/>
          <a:chExt cx="0" cy="0"/>
        </a:xfrm>
      </p:grpSpPr>
      <p:grpSp>
        <p:nvGrpSpPr>
          <p:cNvPr id="5" name="Group 4"/>
          <p:cNvGrpSpPr/>
          <p:nvPr/>
        </p:nvGrpSpPr>
        <p:grpSpPr>
          <a:xfrm>
            <a:off x="5616923" y="1600200"/>
            <a:ext cx="6575077" cy="4921395"/>
            <a:chOff x="4212692" y="1600200"/>
            <a:chExt cx="4931308" cy="4921394"/>
          </a:xfrm>
        </p:grpSpPr>
        <p:grpSp>
          <p:nvGrpSpPr>
            <p:cNvPr id="4" name="Group 3"/>
            <p:cNvGrpSpPr/>
            <p:nvPr/>
          </p:nvGrpSpPr>
          <p:grpSpPr>
            <a:xfrm>
              <a:off x="4212692" y="1600200"/>
              <a:ext cx="4931308" cy="3657600"/>
              <a:chOff x="4212692" y="1600200"/>
              <a:chExt cx="4931308" cy="3657600"/>
            </a:xfrm>
          </p:grpSpPr>
          <p:sp>
            <p:nvSpPr>
              <p:cNvPr id="11" name="Rectangle 10"/>
              <p:cNvSpPr/>
              <p:nvPr/>
            </p:nvSpPr>
            <p:spPr>
              <a:xfrm>
                <a:off x="4212692" y="1600200"/>
                <a:ext cx="4931308" cy="3657458"/>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5" name="Rectangle 14"/>
              <p:cNvSpPr/>
              <p:nvPr/>
            </p:nvSpPr>
            <p:spPr>
              <a:xfrm>
                <a:off x="9033358" y="1600200"/>
                <a:ext cx="110642" cy="3657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gr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5918343"/>
              <a:ext cx="1009650" cy="603251"/>
            </a:xfrm>
            <a:prstGeom prst="rect">
              <a:avLst/>
            </a:prstGeom>
          </p:spPr>
        </p:pic>
      </p:grpSp>
      <p:sp>
        <p:nvSpPr>
          <p:cNvPr id="2" name="Title 1"/>
          <p:cNvSpPr>
            <a:spLocks noGrp="1"/>
          </p:cNvSpPr>
          <p:nvPr>
            <p:ph type="ctrTitle"/>
          </p:nvPr>
        </p:nvSpPr>
        <p:spPr>
          <a:xfrm>
            <a:off x="6081207" y="2640881"/>
            <a:ext cx="5484260" cy="1470025"/>
          </a:xfrm>
        </p:spPr>
        <p:txBody>
          <a:bodyPr/>
          <a:lstStyle>
            <a:lvl1pPr>
              <a:defRPr sz="48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81207" y="4544569"/>
            <a:ext cx="5484260" cy="510833"/>
          </a:xfrm>
        </p:spPr>
        <p:txBody>
          <a:bodyPr/>
          <a:lstStyle>
            <a:lvl1pPr marL="0" indent="0" algn="l">
              <a:buNone/>
              <a:defRPr sz="240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
        <p:nvSpPr>
          <p:cNvPr id="7" name="Picture Placeholder 6"/>
          <p:cNvSpPr>
            <a:spLocks noGrp="1"/>
          </p:cNvSpPr>
          <p:nvPr>
            <p:ph type="pic" sz="quarter" idx="10"/>
          </p:nvPr>
        </p:nvSpPr>
        <p:spPr>
          <a:xfrm>
            <a:off x="741431" y="1600200"/>
            <a:ext cx="4876800" cy="3657600"/>
          </a:xfrm>
          <a:solidFill>
            <a:schemeClr val="bg1"/>
          </a:solidFill>
        </p:spPr>
        <p:txBody>
          <a:bodyPr/>
          <a:lstStyle>
            <a:lvl1pPr marL="0" indent="0">
              <a:buNone/>
              <a:defRPr/>
            </a:lvl1pPr>
          </a:lstStyle>
          <a:p>
            <a:r>
              <a:rPr lang="en-US" smtClean="0"/>
              <a:t>Drag picture to placeholder or click icon to add</a:t>
            </a:r>
            <a:endParaRPr lang="en-US"/>
          </a:p>
        </p:txBody>
      </p:sp>
      <p:sp>
        <p:nvSpPr>
          <p:cNvPr id="12" name="Donut 11"/>
          <p:cNvSpPr>
            <a:spLocks noChangeAspect="1"/>
          </p:cNvSpPr>
          <p:nvPr/>
        </p:nvSpPr>
        <p:spPr>
          <a:xfrm>
            <a:off x="471424" y="1363044"/>
            <a:ext cx="341376" cy="341376"/>
          </a:xfrm>
          <a:prstGeom prst="donut">
            <a:avLst>
              <a:gd name="adj" fmla="val 20998"/>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sp>
        <p:nvSpPr>
          <p:cNvPr id="13" name="Footer Placeholder 3"/>
          <p:cNvSpPr txBox="1">
            <a:spLocks/>
          </p:cNvSpPr>
          <p:nvPr/>
        </p:nvSpPr>
        <p:spPr>
          <a:xfrm>
            <a:off x="0" y="6652363"/>
            <a:ext cx="12192000" cy="210456"/>
          </a:xfrm>
          <a:prstGeom prst="rect">
            <a:avLst/>
          </a:prstGeom>
        </p:spPr>
        <p:txBody>
          <a:bodyPr anchor="ctr"/>
          <a:lstStyle>
            <a:defPPr>
              <a:defRPr lang="en-US"/>
            </a:defPPr>
            <a:lvl1pPr marL="0" algn="ctr" defTabSz="914400" rtl="0" eaLnBrk="1" latinLnBrk="0" hangingPunct="1">
              <a:defRPr sz="18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2">
                    <a:lumMod val="75000"/>
                    <a:lumOff val="25000"/>
                  </a:schemeClr>
                </a:solidFill>
                <a:effectLst/>
                <a:uLnTx/>
                <a:uFillTx/>
                <a:latin typeface="Arial"/>
                <a:ea typeface="+mn-ea"/>
                <a:cs typeface="Arial"/>
              </a:rPr>
              <a:t>Proprietary and Confidential. Do Not Distribute. © </a:t>
            </a:r>
            <a:r>
              <a:rPr kumimoji="0" lang="is-IS" sz="800" b="0" i="0" u="none" strike="noStrike" kern="1200" cap="none" spc="0" normalizeH="0" baseline="0" noProof="0" dirty="0" smtClean="0">
                <a:ln>
                  <a:noFill/>
                </a:ln>
                <a:solidFill>
                  <a:schemeClr val="bg2">
                    <a:lumMod val="75000"/>
                    <a:lumOff val="25000"/>
                  </a:schemeClr>
                </a:solidFill>
                <a:effectLst/>
                <a:uLnTx/>
                <a:uFillTx/>
                <a:latin typeface="Arial"/>
                <a:ea typeface="+mn-ea"/>
                <a:cs typeface="Arial"/>
              </a:rPr>
              <a:t>2016</a:t>
            </a:r>
            <a:r>
              <a:rPr kumimoji="0" lang="en-US" sz="800" b="0" i="0" u="none" strike="noStrike" kern="1200" cap="none" spc="0" normalizeH="0" baseline="0" noProof="0" dirty="0" smtClean="0">
                <a:ln>
                  <a:noFill/>
                </a:ln>
                <a:solidFill>
                  <a:schemeClr val="bg2">
                    <a:lumMod val="75000"/>
                    <a:lumOff val="25000"/>
                  </a:schemeClr>
                </a:solidFill>
                <a:effectLst/>
                <a:uLnTx/>
                <a:uFillTx/>
                <a:latin typeface="Arial"/>
                <a:ea typeface="+mn-ea"/>
                <a:cs typeface="Arial"/>
              </a:rPr>
              <a:t> Optiv Inc. All Rights Reserved.</a:t>
            </a:r>
          </a:p>
        </p:txBody>
      </p:sp>
    </p:spTree>
    <p:extLst>
      <p:ext uri="{BB962C8B-B14F-4D97-AF65-F5344CB8AC3E}">
        <p14:creationId xmlns:p14="http://schemas.microsoft.com/office/powerpoint/2010/main" val="1991989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Full Image">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14094" b="1664"/>
          <a:stretch/>
        </p:blipFill>
        <p:spPr>
          <a:xfrm>
            <a:off x="2" y="0"/>
            <a:ext cx="12191999" cy="6850643"/>
          </a:xfrm>
          <a:prstGeom prst="rect">
            <a:avLst/>
          </a:prstGeom>
        </p:spPr>
      </p:pic>
      <p:grpSp>
        <p:nvGrpSpPr>
          <p:cNvPr id="6" name="Group 5"/>
          <p:cNvGrpSpPr/>
          <p:nvPr/>
        </p:nvGrpSpPr>
        <p:grpSpPr>
          <a:xfrm>
            <a:off x="0" y="1354144"/>
            <a:ext cx="11533208" cy="5326056"/>
            <a:chOff x="0" y="1354144"/>
            <a:chExt cx="8649906" cy="5326055"/>
          </a:xfrm>
        </p:grpSpPr>
        <p:sp>
          <p:nvSpPr>
            <p:cNvPr id="9" name="Rectangle 8"/>
            <p:cNvSpPr/>
            <p:nvPr/>
          </p:nvSpPr>
          <p:spPr>
            <a:xfrm>
              <a:off x="0" y="1600200"/>
              <a:ext cx="4973766" cy="3657600"/>
            </a:xfrm>
            <a:prstGeom prst="rect">
              <a:avLst/>
            </a:prstGeom>
            <a:solidFill>
              <a:schemeClr val="bg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sz="2400"/>
            </a:p>
          </p:txBody>
        </p:sp>
        <p:sp>
          <p:nvSpPr>
            <p:cNvPr id="10" name="Rectangle 9"/>
            <p:cNvSpPr/>
            <p:nvPr/>
          </p:nvSpPr>
          <p:spPr>
            <a:xfrm>
              <a:off x="0" y="4468012"/>
              <a:ext cx="4973766" cy="714535"/>
            </a:xfrm>
            <a:prstGeom prst="rect">
              <a:avLst/>
            </a:prstGeom>
            <a:solidFill>
              <a:srgbClr val="00284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sz="2400"/>
            </a:p>
          </p:txBody>
        </p:sp>
        <p:sp>
          <p:nvSpPr>
            <p:cNvPr id="13" name="Rectangle 12"/>
            <p:cNvSpPr/>
            <p:nvPr/>
          </p:nvSpPr>
          <p:spPr>
            <a:xfrm>
              <a:off x="0" y="5137169"/>
              <a:ext cx="4973766" cy="12063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sz="2400"/>
            </a:p>
          </p:txBody>
        </p:sp>
        <p:sp>
          <p:nvSpPr>
            <p:cNvPr id="14" name="Donut 13"/>
            <p:cNvSpPr>
              <a:spLocks/>
            </p:cNvSpPr>
            <p:nvPr/>
          </p:nvSpPr>
          <p:spPr>
            <a:xfrm>
              <a:off x="4889106" y="1354144"/>
              <a:ext cx="256032" cy="341255"/>
            </a:xfrm>
            <a:prstGeom prst="donut">
              <a:avLst>
                <a:gd name="adj" fmla="val 20998"/>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6782" y="5859779"/>
              <a:ext cx="1373124" cy="820420"/>
            </a:xfrm>
            <a:prstGeom prst="rect">
              <a:avLst/>
            </a:prstGeom>
          </p:spPr>
        </p:pic>
      </p:grpSp>
      <p:sp>
        <p:nvSpPr>
          <p:cNvPr id="2" name="Title 1"/>
          <p:cNvSpPr>
            <a:spLocks noGrp="1"/>
          </p:cNvSpPr>
          <p:nvPr>
            <p:ph type="ctrTitle"/>
          </p:nvPr>
        </p:nvSpPr>
        <p:spPr>
          <a:xfrm>
            <a:off x="609602" y="2386585"/>
            <a:ext cx="5484260" cy="1470025"/>
          </a:xfrm>
        </p:spPr>
        <p:txBody>
          <a:bodyPr/>
          <a:lstStyle>
            <a:lvl1pPr>
              <a:defRPr sz="48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9602" y="4544569"/>
            <a:ext cx="5484260" cy="510833"/>
          </a:xfrm>
        </p:spPr>
        <p:txBody>
          <a:bodyPr/>
          <a:lstStyle>
            <a:lvl1pPr marL="0" indent="0" algn="l">
              <a:buNone/>
              <a:defRPr sz="240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
        <p:nvSpPr>
          <p:cNvPr id="11" name="Footer Placeholder 3"/>
          <p:cNvSpPr txBox="1">
            <a:spLocks/>
          </p:cNvSpPr>
          <p:nvPr/>
        </p:nvSpPr>
        <p:spPr>
          <a:xfrm>
            <a:off x="0" y="6652363"/>
            <a:ext cx="12192000" cy="210456"/>
          </a:xfrm>
          <a:prstGeom prst="rect">
            <a:avLst/>
          </a:prstGeom>
        </p:spPr>
        <p:txBody>
          <a:bodyPr anchor="ctr"/>
          <a:lstStyle>
            <a:defPPr>
              <a:defRPr lang="en-US"/>
            </a:defPPr>
            <a:lvl1pPr marL="0" algn="ctr" defTabSz="914400" rtl="0" eaLnBrk="1" latinLnBrk="0" hangingPunct="1">
              <a:defRPr sz="18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accent3">
                    <a:lumMod val="75000"/>
                  </a:schemeClr>
                </a:solidFill>
                <a:effectLst/>
                <a:uLnTx/>
                <a:uFillTx/>
                <a:latin typeface="Arial"/>
                <a:ea typeface="+mn-ea"/>
                <a:cs typeface="Arial"/>
              </a:rPr>
              <a:t>Proprietary and Confidential. Do Not Distribute. © </a:t>
            </a:r>
            <a:r>
              <a:rPr kumimoji="0" lang="is-IS" sz="800" b="0" i="0" u="none" strike="noStrike" kern="1200" cap="none" spc="0" normalizeH="0" baseline="0" noProof="0" dirty="0" smtClean="0">
                <a:ln>
                  <a:noFill/>
                </a:ln>
                <a:solidFill>
                  <a:schemeClr val="accent3">
                    <a:lumMod val="75000"/>
                  </a:schemeClr>
                </a:solidFill>
                <a:effectLst/>
                <a:uLnTx/>
                <a:uFillTx/>
                <a:latin typeface="Arial"/>
                <a:ea typeface="+mn-ea"/>
                <a:cs typeface="Arial"/>
              </a:rPr>
              <a:t>2016</a:t>
            </a:r>
            <a:r>
              <a:rPr kumimoji="0" lang="en-US" sz="800" b="0" i="0" u="none" strike="noStrike" kern="1200" cap="none" spc="0" normalizeH="0" baseline="0" noProof="0" dirty="0" smtClean="0">
                <a:ln>
                  <a:noFill/>
                </a:ln>
                <a:solidFill>
                  <a:schemeClr val="accent3">
                    <a:lumMod val="75000"/>
                  </a:schemeClr>
                </a:solidFill>
                <a:effectLst/>
                <a:uLnTx/>
                <a:uFillTx/>
                <a:latin typeface="Arial"/>
                <a:ea typeface="+mn-ea"/>
                <a:cs typeface="Arial"/>
              </a:rPr>
              <a:t> Optiv Inc. All Rights Reserved.</a:t>
            </a:r>
          </a:p>
        </p:txBody>
      </p:sp>
    </p:spTree>
    <p:extLst>
      <p:ext uri="{BB962C8B-B14F-4D97-AF65-F5344CB8AC3E}">
        <p14:creationId xmlns:p14="http://schemas.microsoft.com/office/powerpoint/2010/main" val="92696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Title Slide Full Image">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 y="0"/>
            <a:ext cx="12192000" cy="6850643"/>
          </a:xfrm>
          <a:prstGeom prst="rect">
            <a:avLst/>
          </a:prstGeom>
        </p:spPr>
      </p:pic>
      <p:sp>
        <p:nvSpPr>
          <p:cNvPr id="12" name="Rectangle 11"/>
          <p:cNvSpPr/>
          <p:nvPr/>
        </p:nvSpPr>
        <p:spPr>
          <a:xfrm>
            <a:off x="0" y="3727773"/>
            <a:ext cx="12192000" cy="3130228"/>
          </a:xfrm>
          <a:prstGeom prst="rect">
            <a:avLst/>
          </a:prstGeom>
          <a:gradFill flip="none" rotWithShape="1">
            <a:gsLst>
              <a:gs pos="0">
                <a:schemeClr val="tx1">
                  <a:alpha val="58000"/>
                </a:schemeClr>
              </a:gs>
              <a:gs pos="100000">
                <a:schemeClr val="tx1">
                  <a:alpha val="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0" y="1354144"/>
            <a:ext cx="11533208" cy="5326056"/>
            <a:chOff x="0" y="1354144"/>
            <a:chExt cx="8649906" cy="5326055"/>
          </a:xfrm>
        </p:grpSpPr>
        <p:sp>
          <p:nvSpPr>
            <p:cNvPr id="9" name="Rectangle 8"/>
            <p:cNvSpPr/>
            <p:nvPr/>
          </p:nvSpPr>
          <p:spPr>
            <a:xfrm>
              <a:off x="0" y="1600200"/>
              <a:ext cx="4973766" cy="3657600"/>
            </a:xfrm>
            <a:prstGeom prst="rect">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sz="2400"/>
            </a:p>
          </p:txBody>
        </p:sp>
        <p:sp>
          <p:nvSpPr>
            <p:cNvPr id="10" name="Rectangle 9"/>
            <p:cNvSpPr/>
            <p:nvPr/>
          </p:nvSpPr>
          <p:spPr>
            <a:xfrm>
              <a:off x="0" y="4468012"/>
              <a:ext cx="4973766" cy="714535"/>
            </a:xfrm>
            <a:prstGeom prst="rect">
              <a:avLst/>
            </a:prstGeom>
            <a:solidFill>
              <a:srgbClr val="00284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sz="2400"/>
            </a:p>
          </p:txBody>
        </p:sp>
        <p:sp>
          <p:nvSpPr>
            <p:cNvPr id="13" name="Rectangle 12"/>
            <p:cNvSpPr/>
            <p:nvPr/>
          </p:nvSpPr>
          <p:spPr>
            <a:xfrm>
              <a:off x="0" y="5137169"/>
              <a:ext cx="4973766" cy="12063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sz="2400"/>
            </a:p>
          </p:txBody>
        </p:sp>
        <p:sp>
          <p:nvSpPr>
            <p:cNvPr id="14" name="Donut 13"/>
            <p:cNvSpPr>
              <a:spLocks/>
            </p:cNvSpPr>
            <p:nvPr/>
          </p:nvSpPr>
          <p:spPr>
            <a:xfrm>
              <a:off x="4889106" y="1354144"/>
              <a:ext cx="256032" cy="341255"/>
            </a:xfrm>
            <a:prstGeom prst="donut">
              <a:avLst>
                <a:gd name="adj" fmla="val 20998"/>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6782" y="5859779"/>
              <a:ext cx="1373124" cy="820420"/>
            </a:xfrm>
            <a:prstGeom prst="rect">
              <a:avLst/>
            </a:prstGeom>
          </p:spPr>
        </p:pic>
      </p:grpSp>
      <p:sp>
        <p:nvSpPr>
          <p:cNvPr id="2" name="Title 1"/>
          <p:cNvSpPr>
            <a:spLocks noGrp="1"/>
          </p:cNvSpPr>
          <p:nvPr>
            <p:ph type="ctrTitle"/>
          </p:nvPr>
        </p:nvSpPr>
        <p:spPr>
          <a:xfrm>
            <a:off x="609602" y="2386585"/>
            <a:ext cx="5484260" cy="1470025"/>
          </a:xfrm>
        </p:spPr>
        <p:txBody>
          <a:bodyPr/>
          <a:lstStyle>
            <a:lvl1pPr>
              <a:defRPr sz="48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9602" y="4544569"/>
            <a:ext cx="5484260" cy="510833"/>
          </a:xfrm>
        </p:spPr>
        <p:txBody>
          <a:bodyPr/>
          <a:lstStyle>
            <a:lvl1pPr marL="0" indent="0" algn="l">
              <a:buNone/>
              <a:defRPr sz="240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
        <p:nvSpPr>
          <p:cNvPr id="11" name="Footer Placeholder 3"/>
          <p:cNvSpPr txBox="1">
            <a:spLocks/>
          </p:cNvSpPr>
          <p:nvPr/>
        </p:nvSpPr>
        <p:spPr>
          <a:xfrm>
            <a:off x="0" y="6652363"/>
            <a:ext cx="12192000" cy="210456"/>
          </a:xfrm>
          <a:prstGeom prst="rect">
            <a:avLst/>
          </a:prstGeom>
        </p:spPr>
        <p:txBody>
          <a:bodyPr anchor="ctr"/>
          <a:lstStyle>
            <a:defPPr>
              <a:defRPr lang="en-US"/>
            </a:defPPr>
            <a:lvl1pPr marL="0" algn="ctr" defTabSz="914400" rtl="0" eaLnBrk="1" latinLnBrk="0" hangingPunct="1">
              <a:defRPr sz="18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2">
                    <a:lumMod val="75000"/>
                  </a:schemeClr>
                </a:solidFill>
                <a:effectLst/>
                <a:uLnTx/>
                <a:uFillTx/>
                <a:latin typeface="Arial"/>
                <a:ea typeface="+mn-ea"/>
                <a:cs typeface="Arial"/>
              </a:rPr>
              <a:t>Proprietary and Confidential. Do Not Distribute. © </a:t>
            </a:r>
            <a:r>
              <a:rPr kumimoji="0" lang="is-IS" sz="800" b="0" i="0" u="none" strike="noStrike" kern="1200" cap="none" spc="0" normalizeH="0" baseline="0" noProof="0" dirty="0" smtClean="0">
                <a:ln>
                  <a:noFill/>
                </a:ln>
                <a:solidFill>
                  <a:schemeClr val="tx2">
                    <a:lumMod val="75000"/>
                  </a:schemeClr>
                </a:solidFill>
                <a:effectLst/>
                <a:uLnTx/>
                <a:uFillTx/>
                <a:latin typeface="Arial"/>
                <a:ea typeface="+mn-ea"/>
                <a:cs typeface="Arial"/>
              </a:rPr>
              <a:t>2016</a:t>
            </a:r>
            <a:r>
              <a:rPr kumimoji="0" lang="en-US" sz="800" b="0" i="0" u="none" strike="noStrike" kern="1200" cap="none" spc="0" normalizeH="0" baseline="0" noProof="0" dirty="0" smtClean="0">
                <a:ln>
                  <a:noFill/>
                </a:ln>
                <a:solidFill>
                  <a:schemeClr val="tx2">
                    <a:lumMod val="75000"/>
                  </a:schemeClr>
                </a:solidFill>
                <a:effectLst/>
                <a:uLnTx/>
                <a:uFillTx/>
                <a:latin typeface="Arial"/>
                <a:ea typeface="+mn-ea"/>
                <a:cs typeface="Arial"/>
              </a:rPr>
              <a:t> Optiv Inc. All Rights Reserved.</a:t>
            </a:r>
          </a:p>
        </p:txBody>
      </p:sp>
    </p:spTree>
    <p:extLst>
      <p:ext uri="{BB962C8B-B14F-4D97-AF65-F5344CB8AC3E}">
        <p14:creationId xmlns:p14="http://schemas.microsoft.com/office/powerpoint/2010/main" val="1025809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728135" y="88900"/>
            <a:ext cx="9952567" cy="482600"/>
          </a:xfrm>
        </p:spPr>
        <p:txBody>
          <a:bodyPr/>
          <a:lstStyle/>
          <a:p>
            <a:r>
              <a:rPr lang="en-US" smtClean="0"/>
              <a:t>Click to edit Master title style</a:t>
            </a:r>
            <a:endParaRPr lang="en-US"/>
          </a:p>
        </p:txBody>
      </p:sp>
      <p:sp>
        <p:nvSpPr>
          <p:cNvPr id="3" name="Table Placeholder 2"/>
          <p:cNvSpPr>
            <a:spLocks noGrp="1"/>
          </p:cNvSpPr>
          <p:nvPr>
            <p:ph type="tbl" idx="1"/>
          </p:nvPr>
        </p:nvSpPr>
        <p:spPr bwMode="gray">
          <a:xfrm>
            <a:off x="757767" y="1382713"/>
            <a:ext cx="10972800" cy="4678363"/>
          </a:xfrm>
        </p:spPr>
        <p:txBody>
          <a:bodyPr/>
          <a:lstStyle/>
          <a:p>
            <a:pPr lvl="0"/>
            <a:endParaRPr lang="en-US" noProof="0" smtClean="0"/>
          </a:p>
        </p:txBody>
      </p:sp>
    </p:spTree>
    <p:extLst>
      <p:ext uri="{BB962C8B-B14F-4D97-AF65-F5344CB8AC3E}">
        <p14:creationId xmlns:p14="http://schemas.microsoft.com/office/powerpoint/2010/main" val="91780384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ck Bottom - 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lvl1pPr>
              <a:defRPr sz="4267"/>
            </a:lvl1pPr>
          </a:lstStyle>
          <a:p>
            <a:r>
              <a:rPr lang="en-US" dirty="0" smtClean="0"/>
              <a:t>Click to edit Master title style</a:t>
            </a:r>
            <a:endParaRPr lang="en-US" dirty="0"/>
          </a:p>
        </p:txBody>
      </p:sp>
    </p:spTree>
    <p:extLst>
      <p:ext uri="{BB962C8B-B14F-4D97-AF65-F5344CB8AC3E}">
        <p14:creationId xmlns:p14="http://schemas.microsoft.com/office/powerpoint/2010/main" val="1930830795"/>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829505"/>
            <a:ext cx="10363200" cy="804092"/>
          </a:xfrm>
        </p:spPr>
        <p:txBody>
          <a:bodyPr/>
          <a:lstStyle>
            <a:lvl1pPr>
              <a:defRPr sz="4800"/>
            </a:lvl1pPr>
          </a:lstStyle>
          <a:p>
            <a:r>
              <a:rPr lang="en-US" dirty="0" smtClean="0"/>
              <a:t>Agenda</a:t>
            </a:r>
            <a:endParaRPr lang="en-US" dirty="0"/>
          </a:p>
        </p:txBody>
      </p:sp>
      <p:sp>
        <p:nvSpPr>
          <p:cNvPr id="3" name="Content Placeholder 2"/>
          <p:cNvSpPr>
            <a:spLocks noGrp="1"/>
          </p:cNvSpPr>
          <p:nvPr>
            <p:ph idx="1"/>
          </p:nvPr>
        </p:nvSpPr>
        <p:spPr>
          <a:xfrm>
            <a:off x="914400" y="1837947"/>
            <a:ext cx="10363200" cy="4288216"/>
          </a:xfrm>
        </p:spPr>
        <p:txBody>
          <a:bodyPr/>
          <a:lstStyle>
            <a:lvl1pPr marL="457189" indent="-457189">
              <a:spcBef>
                <a:spcPts val="1600"/>
              </a:spcBef>
              <a:buClrTx/>
              <a:buFont typeface="Arial"/>
              <a:buChar char="•"/>
              <a:defRPr sz="2400"/>
            </a:lvl1pPr>
            <a:lvl2pPr marL="609585" indent="-457189">
              <a:buFont typeface="+mj-lt"/>
              <a:buAutoNum type="arabicPeriod"/>
              <a:defRPr sz="2400"/>
            </a:lvl2pPr>
            <a:lvl3pPr marL="840296" indent="-457189">
              <a:buFont typeface="+mj-lt"/>
              <a:buAutoNum type="arabicPeriod"/>
              <a:defRPr sz="2400"/>
            </a:lvl3pPr>
            <a:lvl4pPr marL="992691" indent="-457189">
              <a:buFont typeface="+mj-lt"/>
              <a:buAutoNum type="arabicPeriod"/>
              <a:defRPr sz="2400"/>
            </a:lvl4pPr>
            <a:lvl5pPr marL="1223403" indent="-457189">
              <a:buFont typeface="+mj-lt"/>
              <a:buAutoNum type="arabicPeriod"/>
              <a:defRPr sz="2400"/>
            </a:lvl5pPr>
          </a:lstStyle>
          <a:p>
            <a:pPr lvl="0"/>
            <a:r>
              <a:rPr lang="en-US" smtClean="0"/>
              <a:t>Click to edit Master text styles</a:t>
            </a:r>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658319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334847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0516" y="1536193"/>
            <a:ext cx="4876800" cy="4525963"/>
          </a:xfrm>
        </p:spPr>
        <p:txBody>
          <a:bodyPr/>
          <a:lstStyle>
            <a:lvl1pPr>
              <a:defRPr sz="1867"/>
            </a:lvl1pPr>
            <a:lvl2pPr>
              <a:defRPr sz="1867"/>
            </a:lvl2pPr>
            <a:lvl3pPr>
              <a:defRPr sz="1867"/>
            </a:lvl3pPr>
            <a:lvl4pPr>
              <a:defRPr sz="1867"/>
            </a:lvl4pPr>
            <a:lvl5pPr>
              <a:defRPr sz="1867"/>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400800" y="1536193"/>
            <a:ext cx="4876800" cy="4525963"/>
          </a:xfrm>
        </p:spPr>
        <p:txBody>
          <a:bodyPr/>
          <a:lstStyle>
            <a:lvl1pPr>
              <a:defRPr sz="1867"/>
            </a:lvl1pPr>
            <a:lvl2pPr>
              <a:defRPr sz="1867"/>
            </a:lvl2pPr>
            <a:lvl3pPr>
              <a:defRPr sz="1867"/>
            </a:lvl3pPr>
            <a:lvl4pPr>
              <a:defRPr sz="1867"/>
            </a:lvl4pPr>
            <a:lvl5pPr>
              <a:defRPr sz="1867"/>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p>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507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Title 3"/>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16548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35597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Divider Blue">
    <p:spTree>
      <p:nvGrpSpPr>
        <p:cNvPr id="1" name=""/>
        <p:cNvGrpSpPr/>
        <p:nvPr/>
      </p:nvGrpSpPr>
      <p:grpSpPr>
        <a:xfrm>
          <a:off x="0" y="0"/>
          <a:ext cx="0" cy="0"/>
          <a:chOff x="0" y="0"/>
          <a:chExt cx="0" cy="0"/>
        </a:xfrm>
      </p:grpSpPr>
      <p:grpSp>
        <p:nvGrpSpPr>
          <p:cNvPr id="3" name="Group 2"/>
          <p:cNvGrpSpPr/>
          <p:nvPr/>
        </p:nvGrpSpPr>
        <p:grpSpPr>
          <a:xfrm>
            <a:off x="438912" y="307383"/>
            <a:ext cx="11753088" cy="6550619"/>
            <a:chOff x="329184" y="307383"/>
            <a:chExt cx="8814816" cy="6550618"/>
          </a:xfrm>
        </p:grpSpPr>
        <p:sp>
          <p:nvSpPr>
            <p:cNvPr id="5" name="Rectangle 4"/>
            <p:cNvSpPr/>
            <p:nvPr/>
          </p:nvSpPr>
          <p:spPr>
            <a:xfrm>
              <a:off x="512064" y="541840"/>
              <a:ext cx="8631936" cy="6316159"/>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sz="2400"/>
            </a:p>
          </p:txBody>
        </p:sp>
        <p:sp>
          <p:nvSpPr>
            <p:cNvPr id="6" name="Rectangle 5"/>
            <p:cNvSpPr/>
            <p:nvPr/>
          </p:nvSpPr>
          <p:spPr>
            <a:xfrm>
              <a:off x="512064" y="5503471"/>
              <a:ext cx="8631936" cy="1354530"/>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sz="2400"/>
            </a:p>
          </p:txBody>
        </p:sp>
        <p:sp>
          <p:nvSpPr>
            <p:cNvPr id="7" name="Rectangle 6"/>
            <p:cNvSpPr/>
            <p:nvPr/>
          </p:nvSpPr>
          <p:spPr>
            <a:xfrm>
              <a:off x="512064" y="6664253"/>
              <a:ext cx="8631936" cy="1937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sz="2400"/>
            </a:p>
          </p:txBody>
        </p:sp>
        <p:sp>
          <p:nvSpPr>
            <p:cNvPr id="8" name="Donut 7"/>
            <p:cNvSpPr>
              <a:spLocks noChangeAspect="1"/>
            </p:cNvSpPr>
            <p:nvPr/>
          </p:nvSpPr>
          <p:spPr>
            <a:xfrm>
              <a:off x="329184" y="307383"/>
              <a:ext cx="256032" cy="341255"/>
            </a:xfrm>
            <a:prstGeom prst="donut">
              <a:avLst>
                <a:gd name="adj" fmla="val 20998"/>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grpSp>
      <p:sp>
        <p:nvSpPr>
          <p:cNvPr id="2" name="Title 1"/>
          <p:cNvSpPr>
            <a:spLocks noGrp="1"/>
          </p:cNvSpPr>
          <p:nvPr>
            <p:ph type="title"/>
          </p:nvPr>
        </p:nvSpPr>
        <p:spPr>
          <a:xfrm>
            <a:off x="1611340" y="2637772"/>
            <a:ext cx="7315200" cy="1362075"/>
          </a:xfrm>
        </p:spPr>
        <p:txBody>
          <a:bodyPr anchor="t"/>
          <a:lstStyle>
            <a:lvl1pPr algn="l">
              <a:defRPr sz="4800" b="1" cap="none">
                <a:solidFill>
                  <a:schemeClr val="tx2"/>
                </a:solidFill>
              </a:defRPr>
            </a:lvl1pPr>
          </a:lstStyle>
          <a:p>
            <a:r>
              <a:rPr lang="en-US" smtClean="0"/>
              <a:t>Click to edit Master title style</a:t>
            </a:r>
            <a:endParaRPr lang="en-US" dirty="0"/>
          </a:p>
        </p:txBody>
      </p:sp>
      <p:sp>
        <p:nvSpPr>
          <p:cNvPr id="9" name="Footer Placeholder 3"/>
          <p:cNvSpPr txBox="1">
            <a:spLocks/>
          </p:cNvSpPr>
          <p:nvPr/>
        </p:nvSpPr>
        <p:spPr>
          <a:xfrm>
            <a:off x="0" y="6652363"/>
            <a:ext cx="12192000" cy="210456"/>
          </a:xfrm>
          <a:prstGeom prst="rect">
            <a:avLst/>
          </a:prstGeom>
        </p:spPr>
        <p:txBody>
          <a:bodyPr anchor="ctr"/>
          <a:lstStyle>
            <a:defPPr>
              <a:defRPr lang="en-US"/>
            </a:defPPr>
            <a:lvl1pPr marL="0" algn="ctr" defTabSz="914400" rtl="0" eaLnBrk="1" latinLnBrk="0" hangingPunct="1">
              <a:defRPr sz="18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2"/>
                </a:solidFill>
                <a:effectLst/>
                <a:uLnTx/>
                <a:uFillTx/>
                <a:latin typeface="Arial"/>
                <a:ea typeface="+mn-ea"/>
                <a:cs typeface="Arial"/>
              </a:rPr>
              <a:t>Proprietary and Confidential. Do Not Distribute. © </a:t>
            </a:r>
            <a:r>
              <a:rPr kumimoji="0" lang="is-IS" sz="800" b="0" i="0" u="none" strike="noStrike" kern="1200" cap="none" spc="0" normalizeH="0" baseline="0" noProof="0" dirty="0" smtClean="0">
                <a:ln>
                  <a:noFill/>
                </a:ln>
                <a:solidFill>
                  <a:schemeClr val="tx2"/>
                </a:solidFill>
                <a:effectLst/>
                <a:uLnTx/>
                <a:uFillTx/>
                <a:latin typeface="Arial"/>
                <a:ea typeface="+mn-ea"/>
                <a:cs typeface="Arial"/>
              </a:rPr>
              <a:t>2016</a:t>
            </a:r>
            <a:r>
              <a:rPr kumimoji="0" lang="en-US" sz="800" b="0" i="0" u="none" strike="noStrike" kern="1200" cap="none" spc="0" normalizeH="0" baseline="0" noProof="0" dirty="0" smtClean="0">
                <a:ln>
                  <a:noFill/>
                </a:ln>
                <a:solidFill>
                  <a:schemeClr val="tx2"/>
                </a:solidFill>
                <a:effectLst/>
                <a:uLnTx/>
                <a:uFillTx/>
                <a:latin typeface="Arial"/>
                <a:ea typeface="+mn-ea"/>
                <a:cs typeface="Arial"/>
              </a:rPr>
              <a:t> Optiv Inc. All Rights Reserved.</a:t>
            </a:r>
          </a:p>
        </p:txBody>
      </p:sp>
    </p:spTree>
    <p:extLst>
      <p:ext uri="{BB962C8B-B14F-4D97-AF65-F5344CB8AC3E}">
        <p14:creationId xmlns:p14="http://schemas.microsoft.com/office/powerpoint/2010/main" val="504780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Divider Green">
    <p:spTree>
      <p:nvGrpSpPr>
        <p:cNvPr id="1" name=""/>
        <p:cNvGrpSpPr/>
        <p:nvPr/>
      </p:nvGrpSpPr>
      <p:grpSpPr>
        <a:xfrm>
          <a:off x="0" y="0"/>
          <a:ext cx="0" cy="0"/>
          <a:chOff x="0" y="0"/>
          <a:chExt cx="0" cy="0"/>
        </a:xfrm>
      </p:grpSpPr>
      <p:grpSp>
        <p:nvGrpSpPr>
          <p:cNvPr id="3" name="Group 2"/>
          <p:cNvGrpSpPr/>
          <p:nvPr/>
        </p:nvGrpSpPr>
        <p:grpSpPr>
          <a:xfrm>
            <a:off x="682752" y="541841"/>
            <a:ext cx="11509248" cy="6316161"/>
            <a:chOff x="512064" y="541840"/>
            <a:chExt cx="8631936" cy="6316161"/>
          </a:xfrm>
        </p:grpSpPr>
        <p:sp>
          <p:nvSpPr>
            <p:cNvPr id="5" name="Rectangle 4"/>
            <p:cNvSpPr/>
            <p:nvPr/>
          </p:nvSpPr>
          <p:spPr>
            <a:xfrm>
              <a:off x="512064" y="541840"/>
              <a:ext cx="8631936" cy="631615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sz="2400"/>
            </a:p>
          </p:txBody>
        </p:sp>
        <p:sp>
          <p:nvSpPr>
            <p:cNvPr id="6" name="Rectangle 5"/>
            <p:cNvSpPr/>
            <p:nvPr/>
          </p:nvSpPr>
          <p:spPr>
            <a:xfrm>
              <a:off x="512064" y="5503471"/>
              <a:ext cx="8631936" cy="1354530"/>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sz="2400"/>
            </a:p>
          </p:txBody>
        </p:sp>
        <p:sp>
          <p:nvSpPr>
            <p:cNvPr id="7" name="Rectangle 6"/>
            <p:cNvSpPr/>
            <p:nvPr/>
          </p:nvSpPr>
          <p:spPr>
            <a:xfrm>
              <a:off x="512064" y="6664253"/>
              <a:ext cx="8631936" cy="1937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sz="2400"/>
            </a:p>
          </p:txBody>
        </p:sp>
      </p:grpSp>
      <p:sp>
        <p:nvSpPr>
          <p:cNvPr id="2" name="Title 1"/>
          <p:cNvSpPr>
            <a:spLocks noGrp="1"/>
          </p:cNvSpPr>
          <p:nvPr>
            <p:ph type="title"/>
          </p:nvPr>
        </p:nvSpPr>
        <p:spPr>
          <a:xfrm>
            <a:off x="1611340" y="2637772"/>
            <a:ext cx="7315200" cy="1362075"/>
          </a:xfrm>
        </p:spPr>
        <p:txBody>
          <a:bodyPr anchor="t"/>
          <a:lstStyle>
            <a:lvl1pPr algn="l">
              <a:defRPr sz="4800" b="1" cap="none">
                <a:solidFill>
                  <a:schemeClr val="accent2"/>
                </a:solidFill>
              </a:defRPr>
            </a:lvl1pPr>
          </a:lstStyle>
          <a:p>
            <a:r>
              <a:rPr lang="en-US" smtClean="0"/>
              <a:t>Click to edit Master title style</a:t>
            </a:r>
            <a:endParaRPr lang="en-US" dirty="0"/>
          </a:p>
        </p:txBody>
      </p:sp>
      <p:sp>
        <p:nvSpPr>
          <p:cNvPr id="9" name="Donut 8"/>
          <p:cNvSpPr>
            <a:spLocks noChangeAspect="1"/>
          </p:cNvSpPr>
          <p:nvPr/>
        </p:nvSpPr>
        <p:spPr>
          <a:xfrm>
            <a:off x="438912" y="307383"/>
            <a:ext cx="341376" cy="341255"/>
          </a:xfrm>
          <a:prstGeom prst="donut">
            <a:avLst>
              <a:gd name="adj" fmla="val 20998"/>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sp>
        <p:nvSpPr>
          <p:cNvPr id="8" name="Footer Placeholder 3"/>
          <p:cNvSpPr txBox="1">
            <a:spLocks/>
          </p:cNvSpPr>
          <p:nvPr/>
        </p:nvSpPr>
        <p:spPr>
          <a:xfrm>
            <a:off x="0" y="6652363"/>
            <a:ext cx="12192000" cy="210456"/>
          </a:xfrm>
          <a:prstGeom prst="rect">
            <a:avLst/>
          </a:prstGeom>
        </p:spPr>
        <p:txBody>
          <a:bodyPr anchor="ctr"/>
          <a:lstStyle>
            <a:defPPr>
              <a:defRPr lang="en-US"/>
            </a:defPPr>
            <a:lvl1pPr marL="0" algn="ctr" defTabSz="914400" rtl="0" eaLnBrk="1" latinLnBrk="0" hangingPunct="1">
              <a:defRPr sz="18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accent2"/>
                </a:solidFill>
                <a:effectLst/>
                <a:uLnTx/>
                <a:uFillTx/>
                <a:latin typeface="Arial"/>
                <a:ea typeface="+mn-ea"/>
                <a:cs typeface="Arial"/>
              </a:rPr>
              <a:t>Proprietary and Confidential. Do Not Distribute. © </a:t>
            </a:r>
            <a:r>
              <a:rPr kumimoji="0" lang="is-IS" sz="800" b="0" i="0" u="none" strike="noStrike" kern="1200" cap="none" spc="0" normalizeH="0" baseline="0" noProof="0" dirty="0" smtClean="0">
                <a:ln>
                  <a:noFill/>
                </a:ln>
                <a:solidFill>
                  <a:schemeClr val="accent2"/>
                </a:solidFill>
                <a:effectLst/>
                <a:uLnTx/>
                <a:uFillTx/>
                <a:latin typeface="Arial"/>
                <a:ea typeface="+mn-ea"/>
                <a:cs typeface="Arial"/>
              </a:rPr>
              <a:t>2016</a:t>
            </a:r>
            <a:r>
              <a:rPr kumimoji="0" lang="en-US" sz="800" b="0" i="0" u="none" strike="noStrike" kern="1200" cap="none" spc="0" normalizeH="0" baseline="0" noProof="0" dirty="0" smtClean="0">
                <a:ln>
                  <a:noFill/>
                </a:ln>
                <a:solidFill>
                  <a:schemeClr val="accent2"/>
                </a:solidFill>
                <a:effectLst/>
                <a:uLnTx/>
                <a:uFillTx/>
                <a:latin typeface="Arial"/>
                <a:ea typeface="+mn-ea"/>
                <a:cs typeface="Arial"/>
              </a:rPr>
              <a:t> Optiv Inc. All Rights Reserved.</a:t>
            </a:r>
          </a:p>
        </p:txBody>
      </p:sp>
    </p:spTree>
    <p:extLst>
      <p:ext uri="{BB962C8B-B14F-4D97-AF65-F5344CB8AC3E}">
        <p14:creationId xmlns:p14="http://schemas.microsoft.com/office/powerpoint/2010/main" val="1292096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Divider Purple">
    <p:spTree>
      <p:nvGrpSpPr>
        <p:cNvPr id="1" name=""/>
        <p:cNvGrpSpPr/>
        <p:nvPr/>
      </p:nvGrpSpPr>
      <p:grpSpPr>
        <a:xfrm>
          <a:off x="0" y="0"/>
          <a:ext cx="0" cy="0"/>
          <a:chOff x="0" y="0"/>
          <a:chExt cx="0" cy="0"/>
        </a:xfrm>
      </p:grpSpPr>
      <p:grpSp>
        <p:nvGrpSpPr>
          <p:cNvPr id="3" name="Group 2"/>
          <p:cNvGrpSpPr/>
          <p:nvPr/>
        </p:nvGrpSpPr>
        <p:grpSpPr>
          <a:xfrm>
            <a:off x="682752" y="541841"/>
            <a:ext cx="11509248" cy="6316161"/>
            <a:chOff x="512064" y="541840"/>
            <a:chExt cx="8631936" cy="6316161"/>
          </a:xfrm>
        </p:grpSpPr>
        <p:sp>
          <p:nvSpPr>
            <p:cNvPr id="5" name="Rectangle 4"/>
            <p:cNvSpPr/>
            <p:nvPr/>
          </p:nvSpPr>
          <p:spPr>
            <a:xfrm>
              <a:off x="512064" y="541840"/>
              <a:ext cx="8631936" cy="631615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sz="2400"/>
            </a:p>
          </p:txBody>
        </p:sp>
        <p:sp>
          <p:nvSpPr>
            <p:cNvPr id="6" name="Rectangle 5"/>
            <p:cNvSpPr/>
            <p:nvPr/>
          </p:nvSpPr>
          <p:spPr>
            <a:xfrm>
              <a:off x="512064" y="5503471"/>
              <a:ext cx="8631936" cy="1354530"/>
            </a:xfrm>
            <a:prstGeom prst="rect">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sz="2400"/>
            </a:p>
          </p:txBody>
        </p:sp>
        <p:sp>
          <p:nvSpPr>
            <p:cNvPr id="7" name="Rectangle 6"/>
            <p:cNvSpPr/>
            <p:nvPr/>
          </p:nvSpPr>
          <p:spPr>
            <a:xfrm>
              <a:off x="512064" y="6664253"/>
              <a:ext cx="8631936" cy="19374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sz="2400"/>
            </a:p>
          </p:txBody>
        </p:sp>
      </p:grpSp>
      <p:sp>
        <p:nvSpPr>
          <p:cNvPr id="2" name="Title 1"/>
          <p:cNvSpPr>
            <a:spLocks noGrp="1"/>
          </p:cNvSpPr>
          <p:nvPr>
            <p:ph type="title"/>
          </p:nvPr>
        </p:nvSpPr>
        <p:spPr>
          <a:xfrm>
            <a:off x="1611340" y="2637772"/>
            <a:ext cx="7315200" cy="1362075"/>
          </a:xfrm>
        </p:spPr>
        <p:txBody>
          <a:bodyPr anchor="t"/>
          <a:lstStyle>
            <a:lvl1pPr algn="l">
              <a:defRPr sz="4800" b="1" cap="none">
                <a:solidFill>
                  <a:schemeClr val="accent4"/>
                </a:solidFill>
              </a:defRPr>
            </a:lvl1pPr>
          </a:lstStyle>
          <a:p>
            <a:r>
              <a:rPr lang="en-US" smtClean="0"/>
              <a:t>Click to edit Master title style</a:t>
            </a:r>
            <a:endParaRPr lang="en-US" dirty="0"/>
          </a:p>
        </p:txBody>
      </p:sp>
      <p:sp>
        <p:nvSpPr>
          <p:cNvPr id="9" name="Donut 8"/>
          <p:cNvSpPr>
            <a:spLocks noChangeAspect="1"/>
          </p:cNvSpPr>
          <p:nvPr/>
        </p:nvSpPr>
        <p:spPr>
          <a:xfrm>
            <a:off x="438912" y="307383"/>
            <a:ext cx="341376" cy="341255"/>
          </a:xfrm>
          <a:prstGeom prst="donut">
            <a:avLst>
              <a:gd name="adj" fmla="val 20998"/>
            </a:avLst>
          </a:prstGeom>
          <a:solidFill>
            <a:srgbClr val="7943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4"/>
              </a:solidFill>
            </a:endParaRPr>
          </a:p>
        </p:txBody>
      </p:sp>
      <p:sp>
        <p:nvSpPr>
          <p:cNvPr id="8" name="Footer Placeholder 3"/>
          <p:cNvSpPr txBox="1">
            <a:spLocks/>
          </p:cNvSpPr>
          <p:nvPr/>
        </p:nvSpPr>
        <p:spPr>
          <a:xfrm>
            <a:off x="0" y="6652363"/>
            <a:ext cx="12192000" cy="210456"/>
          </a:xfrm>
          <a:prstGeom prst="rect">
            <a:avLst/>
          </a:prstGeom>
        </p:spPr>
        <p:txBody>
          <a:bodyPr anchor="ctr"/>
          <a:lstStyle>
            <a:defPPr>
              <a:defRPr lang="en-US"/>
            </a:defPPr>
            <a:lvl1pPr marL="0" algn="ctr" defTabSz="914400" rtl="0" eaLnBrk="1" latinLnBrk="0" hangingPunct="1">
              <a:defRPr sz="18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accent4"/>
                </a:solidFill>
                <a:effectLst/>
                <a:uLnTx/>
                <a:uFillTx/>
                <a:latin typeface="Arial"/>
                <a:ea typeface="+mn-ea"/>
                <a:cs typeface="Arial"/>
              </a:rPr>
              <a:t>Proprietary and Confidential. Do Not Distribute. © </a:t>
            </a:r>
            <a:r>
              <a:rPr kumimoji="0" lang="is-IS" sz="800" b="0" i="0" u="none" strike="noStrike" kern="1200" cap="none" spc="0" normalizeH="0" baseline="0" noProof="0" dirty="0" smtClean="0">
                <a:ln>
                  <a:noFill/>
                </a:ln>
                <a:solidFill>
                  <a:schemeClr val="accent4"/>
                </a:solidFill>
                <a:effectLst/>
                <a:uLnTx/>
                <a:uFillTx/>
                <a:latin typeface="Arial"/>
                <a:ea typeface="+mn-ea"/>
                <a:cs typeface="Arial"/>
              </a:rPr>
              <a:t>2016</a:t>
            </a:r>
            <a:r>
              <a:rPr kumimoji="0" lang="en-US" sz="800" b="0" i="0" u="none" strike="noStrike" kern="1200" cap="none" spc="0" normalizeH="0" baseline="0" noProof="0" dirty="0" smtClean="0">
                <a:ln>
                  <a:noFill/>
                </a:ln>
                <a:solidFill>
                  <a:schemeClr val="accent4"/>
                </a:solidFill>
                <a:effectLst/>
                <a:uLnTx/>
                <a:uFillTx/>
                <a:latin typeface="Arial"/>
                <a:ea typeface="+mn-ea"/>
                <a:cs typeface="Arial"/>
              </a:rPr>
              <a:t> Optiv Inc. All Rights Reserved.</a:t>
            </a:r>
          </a:p>
        </p:txBody>
      </p:sp>
    </p:spTree>
    <p:extLst>
      <p:ext uri="{BB962C8B-B14F-4D97-AF65-F5344CB8AC3E}">
        <p14:creationId xmlns:p14="http://schemas.microsoft.com/office/powerpoint/2010/main" val="9131698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95155"/>
            <a:ext cx="10363200" cy="914400"/>
          </a:xfrm>
          <a:prstGeom prst="rect">
            <a:avLst/>
          </a:prstGeom>
          <a:noFill/>
        </p:spPr>
        <p:txBody>
          <a:bodyPr vert="horz" lIns="0" tIns="45720" rIns="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538749"/>
            <a:ext cx="10363200" cy="4525963"/>
          </a:xfrm>
          <a:prstGeom prst="rect">
            <a:avLst/>
          </a:prstGeom>
          <a:noFill/>
        </p:spPr>
        <p:txBody>
          <a:bodyPr vert="horz" lIns="0" tIns="45720" rIns="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Box 8"/>
          <p:cNvSpPr txBox="1"/>
          <p:nvPr/>
        </p:nvSpPr>
        <p:spPr>
          <a:xfrm>
            <a:off x="336837" y="6519874"/>
            <a:ext cx="603975" cy="227929"/>
          </a:xfrm>
          <a:prstGeom prst="rect">
            <a:avLst/>
          </a:prstGeom>
          <a:noFill/>
        </p:spPr>
        <p:txBody>
          <a:bodyPr wrap="square" lIns="0" rIns="0" rtlCol="0">
            <a:noAutofit/>
          </a:bodyPr>
          <a:lstStyle/>
          <a:p>
            <a:pPr algn="l"/>
            <a:fld id="{4E088A79-16B0-EB47-9803-132C51922F54}" type="slidenum">
              <a:rPr lang="en-US" sz="1067" smtClean="0"/>
              <a:pPr algn="l"/>
              <a:t>‹#›</a:t>
            </a:fld>
            <a:endParaRPr lang="en-US" sz="1067" dirty="0"/>
          </a:p>
        </p:txBody>
      </p:sp>
      <p:sp>
        <p:nvSpPr>
          <p:cNvPr id="4" name="Footer Placeholder 3"/>
          <p:cNvSpPr>
            <a:spLocks noGrp="1"/>
          </p:cNvSpPr>
          <p:nvPr>
            <p:ph type="ftr" sz="quarter" idx="3"/>
          </p:nvPr>
        </p:nvSpPr>
        <p:spPr>
          <a:xfrm>
            <a:off x="914400" y="6519874"/>
            <a:ext cx="4263136" cy="227965"/>
          </a:xfrm>
          <a:prstGeom prst="rect">
            <a:avLst/>
          </a:prstGeom>
          <a:noFill/>
        </p:spPr>
        <p:txBody>
          <a:bodyPr wrap="square" lIns="0" rIns="0" rtlCol="0">
            <a:noAutofit/>
          </a:bodyPr>
          <a:lstStyle>
            <a:lvl1pPr>
              <a:defRPr lang="en-US" sz="1067"/>
            </a:lvl1pPr>
          </a:lstStyle>
          <a:p>
            <a:endParaRPr lang="en-US"/>
          </a:p>
        </p:txBody>
      </p:sp>
      <p:pic>
        <p:nvPicPr>
          <p:cNvPr id="10" name="Picture 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689614" y="6336339"/>
            <a:ext cx="918601" cy="411500"/>
          </a:xfrm>
          <a:prstGeom prst="rect">
            <a:avLst/>
          </a:prstGeom>
        </p:spPr>
      </p:pic>
      <p:sp>
        <p:nvSpPr>
          <p:cNvPr id="7" name="Footer Placeholder 3"/>
          <p:cNvSpPr txBox="1">
            <a:spLocks/>
          </p:cNvSpPr>
          <p:nvPr/>
        </p:nvSpPr>
        <p:spPr>
          <a:xfrm>
            <a:off x="0" y="6652363"/>
            <a:ext cx="12192000" cy="210456"/>
          </a:xfrm>
          <a:prstGeom prst="rect">
            <a:avLst/>
          </a:prstGeom>
        </p:spPr>
        <p:txBody>
          <a:bodyPr anchor="ctr"/>
          <a:lstStyle>
            <a:defPPr>
              <a:defRPr lang="en-US"/>
            </a:defPPr>
            <a:lvl1pPr marL="0" algn="ctr" defTabSz="914400" rtl="0" eaLnBrk="1" latinLnBrk="0" hangingPunct="1">
              <a:defRPr sz="18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2">
                    <a:lumMod val="75000"/>
                    <a:lumOff val="25000"/>
                  </a:schemeClr>
                </a:solidFill>
                <a:effectLst/>
                <a:uLnTx/>
                <a:uFillTx/>
                <a:latin typeface="Arial"/>
                <a:ea typeface="+mn-ea"/>
                <a:cs typeface="Arial"/>
              </a:rPr>
              <a:t>Proprietary and Confidential. Do Not Distribute. © </a:t>
            </a:r>
            <a:r>
              <a:rPr kumimoji="0" lang="is-IS" sz="800" b="0" i="0" u="none" strike="noStrike" kern="1200" cap="none" spc="0" normalizeH="0" baseline="0" noProof="0" dirty="0" smtClean="0">
                <a:ln>
                  <a:noFill/>
                </a:ln>
                <a:solidFill>
                  <a:schemeClr val="bg2">
                    <a:lumMod val="75000"/>
                    <a:lumOff val="25000"/>
                  </a:schemeClr>
                </a:solidFill>
                <a:effectLst/>
                <a:uLnTx/>
                <a:uFillTx/>
                <a:latin typeface="Arial"/>
                <a:ea typeface="+mn-ea"/>
                <a:cs typeface="Arial"/>
              </a:rPr>
              <a:t>2016</a:t>
            </a:r>
            <a:r>
              <a:rPr kumimoji="0" lang="en-US" sz="800" b="0" i="0" u="none" strike="noStrike" kern="1200" cap="none" spc="0" normalizeH="0" baseline="0" noProof="0" dirty="0" smtClean="0">
                <a:ln>
                  <a:noFill/>
                </a:ln>
                <a:solidFill>
                  <a:schemeClr val="bg2">
                    <a:lumMod val="75000"/>
                    <a:lumOff val="25000"/>
                  </a:schemeClr>
                </a:solidFill>
                <a:effectLst/>
                <a:uLnTx/>
                <a:uFillTx/>
                <a:latin typeface="Arial"/>
                <a:ea typeface="+mn-ea"/>
                <a:cs typeface="Arial"/>
              </a:rPr>
              <a:t> Optiv Inc. All Rights Reserved.</a:t>
            </a:r>
          </a:p>
        </p:txBody>
      </p:sp>
    </p:spTree>
    <p:extLst>
      <p:ext uri="{BB962C8B-B14F-4D97-AF65-F5344CB8AC3E}">
        <p14:creationId xmlns:p14="http://schemas.microsoft.com/office/powerpoint/2010/main" val="1985009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6" r:id="rId15"/>
    <p:sldLayoutId id="2147483677" r:id="rId16"/>
  </p:sldLayoutIdLst>
  <p:txStyles>
    <p:titleStyle>
      <a:lvl1pPr algn="l" defTabSz="609585" rtl="0" eaLnBrk="1" latinLnBrk="0" hangingPunct="1">
        <a:spcBef>
          <a:spcPct val="0"/>
        </a:spcBef>
        <a:buNone/>
        <a:defRPr sz="3200" b="1" kern="1200">
          <a:solidFill>
            <a:schemeClr val="tx2"/>
          </a:solidFill>
          <a:latin typeface="+mj-lt"/>
          <a:ea typeface="+mj-ea"/>
          <a:cs typeface="+mj-cs"/>
        </a:defRPr>
      </a:lvl1pPr>
    </p:titleStyle>
    <p:bodyStyle>
      <a:lvl1pPr marL="152396" indent="-152396" algn="l" defTabSz="609585" rtl="0" eaLnBrk="1" latinLnBrk="0" hangingPunct="1">
        <a:spcBef>
          <a:spcPts val="0"/>
        </a:spcBef>
        <a:buClr>
          <a:schemeClr val="tx2"/>
        </a:buClr>
        <a:buFont typeface="Arial"/>
        <a:buChar char="•"/>
        <a:defRPr sz="1867" kern="1200">
          <a:solidFill>
            <a:schemeClr val="tx1"/>
          </a:solidFill>
          <a:latin typeface="+mn-lt"/>
          <a:ea typeface="+mn-ea"/>
          <a:cs typeface="+mn-cs"/>
        </a:defRPr>
      </a:lvl1pPr>
      <a:lvl2pPr marL="383108" indent="-230712" algn="l" defTabSz="609585" rtl="0" eaLnBrk="1" latinLnBrk="0" hangingPunct="1">
        <a:spcBef>
          <a:spcPts val="0"/>
        </a:spcBef>
        <a:buClr>
          <a:schemeClr val="tx2"/>
        </a:buClr>
        <a:buFont typeface="Arial"/>
        <a:buChar char="–"/>
        <a:defRPr sz="1867" kern="1200">
          <a:solidFill>
            <a:schemeClr val="tx1"/>
          </a:solidFill>
          <a:latin typeface="+mn-lt"/>
          <a:ea typeface="+mn-ea"/>
          <a:cs typeface="+mn-cs"/>
        </a:defRPr>
      </a:lvl2pPr>
      <a:lvl3pPr marL="535504" indent="-152396" algn="l" defTabSz="609585" rtl="0" eaLnBrk="1" latinLnBrk="0" hangingPunct="1">
        <a:spcBef>
          <a:spcPts val="0"/>
        </a:spcBef>
        <a:buClr>
          <a:schemeClr val="tx2"/>
        </a:buClr>
        <a:buFont typeface="Arial"/>
        <a:buChar char="•"/>
        <a:defRPr sz="1867" kern="1200">
          <a:solidFill>
            <a:schemeClr val="tx1"/>
          </a:solidFill>
          <a:latin typeface="+mn-lt"/>
          <a:ea typeface="+mn-ea"/>
          <a:cs typeface="+mn-cs"/>
        </a:defRPr>
      </a:lvl3pPr>
      <a:lvl4pPr marL="766214" indent="-230712" algn="l" defTabSz="609585" rtl="0" eaLnBrk="1" latinLnBrk="0" hangingPunct="1">
        <a:spcBef>
          <a:spcPts val="0"/>
        </a:spcBef>
        <a:buClr>
          <a:schemeClr val="tx2"/>
        </a:buClr>
        <a:buFont typeface="Arial"/>
        <a:buChar char="–"/>
        <a:defRPr sz="1867" kern="1200">
          <a:solidFill>
            <a:schemeClr val="tx1"/>
          </a:solidFill>
          <a:latin typeface="+mn-lt"/>
          <a:ea typeface="+mn-ea"/>
          <a:cs typeface="+mn-cs"/>
        </a:defRPr>
      </a:lvl4pPr>
      <a:lvl5pPr marL="910144" indent="-143930" algn="l" defTabSz="609585" rtl="0" eaLnBrk="1" latinLnBrk="0" hangingPunct="1">
        <a:spcBef>
          <a:spcPts val="0"/>
        </a:spcBef>
        <a:buClr>
          <a:schemeClr val="tx2"/>
        </a:buClr>
        <a:buSzPct val="100000"/>
        <a:buFont typeface="Arial"/>
        <a:buChar char="•"/>
        <a:defRPr sz="18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9.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hyperlink" Target="mailto:Dawn-marie.hutchinson@optiv.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tif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microsoft.com/office/2007/relationships/hdphoto" Target="../media/hdphoto2.wdp"/><Relationship Id="rId6" Type="http://schemas.openxmlformats.org/officeDocument/2006/relationships/image" Target="../media/image10.jpeg"/><Relationship Id="rId7" Type="http://schemas.openxmlformats.org/officeDocument/2006/relationships/image" Target="../media/image11.jpeg"/><Relationship Id="rId8" Type="http://schemas.microsoft.com/office/2007/relationships/hdphoto" Target="../media/hdphoto3.wdp"/><Relationship Id="rId9" Type="http://schemas.openxmlformats.org/officeDocument/2006/relationships/image" Target="../media/image12.jpeg"/><Relationship Id="rId10" Type="http://schemas.microsoft.com/office/2007/relationships/hdphoto" Target="../media/hdphoto4.wdp"/><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09602" y="2390572"/>
            <a:ext cx="5484260" cy="1470025"/>
          </a:xfrm>
        </p:spPr>
        <p:txBody>
          <a:bodyPr/>
          <a:lstStyle/>
          <a:p>
            <a:r>
              <a:rPr lang="en-US" dirty="0" smtClean="0"/>
              <a:t>Beyond the Security Team</a:t>
            </a:r>
            <a:endParaRPr lang="en-US" dirty="0"/>
          </a:p>
        </p:txBody>
      </p:sp>
      <p:sp>
        <p:nvSpPr>
          <p:cNvPr id="7" name="Subtitle 6"/>
          <p:cNvSpPr>
            <a:spLocks noGrp="1"/>
          </p:cNvSpPr>
          <p:nvPr>
            <p:ph type="subTitle" idx="1"/>
          </p:nvPr>
        </p:nvSpPr>
        <p:spPr>
          <a:xfrm>
            <a:off x="514350" y="4544569"/>
            <a:ext cx="6093862" cy="510833"/>
          </a:xfrm>
        </p:spPr>
        <p:txBody>
          <a:bodyPr/>
          <a:lstStyle/>
          <a:p>
            <a:r>
              <a:rPr lang="en-US" dirty="0" smtClean="0"/>
              <a:t>The Economics of Incident Response</a:t>
            </a:r>
            <a:endParaRPr lang="en-US" dirty="0"/>
          </a:p>
        </p:txBody>
      </p:sp>
    </p:spTree>
    <p:extLst>
      <p:ext uri="{BB962C8B-B14F-4D97-AF65-F5344CB8AC3E}">
        <p14:creationId xmlns:p14="http://schemas.microsoft.com/office/powerpoint/2010/main" val="842845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Reasonableness</a:t>
            </a:r>
            <a:endParaRPr lang="en-US" dirty="0"/>
          </a:p>
        </p:txBody>
      </p:sp>
      <p:graphicFrame>
        <p:nvGraphicFramePr>
          <p:cNvPr id="4" name="Diagram 3"/>
          <p:cNvGraphicFramePr/>
          <p:nvPr>
            <p:extLst>
              <p:ext uri="{D42A27DB-BD31-4B8C-83A1-F6EECF244321}">
                <p14:modId xmlns:p14="http://schemas.microsoft.com/office/powerpoint/2010/main" val="549879672"/>
              </p:ext>
            </p:extLst>
          </p:nvPr>
        </p:nvGraphicFramePr>
        <p:xfrm>
          <a:off x="914400" y="1"/>
          <a:ext cx="10312400" cy="6294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6764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a:t>
            </a:r>
            <a:endParaRPr lang="en-US" dirty="0"/>
          </a:p>
        </p:txBody>
      </p:sp>
      <p:sp>
        <p:nvSpPr>
          <p:cNvPr id="4" name="Content Placeholder 1"/>
          <p:cNvSpPr txBox="1">
            <a:spLocks/>
          </p:cNvSpPr>
          <p:nvPr/>
        </p:nvSpPr>
        <p:spPr>
          <a:xfrm>
            <a:off x="750277" y="1509555"/>
            <a:ext cx="6096000" cy="5257802"/>
          </a:xfrm>
          <a:prstGeom prst="rect">
            <a:avLst/>
          </a:prstGeom>
          <a:noFill/>
        </p:spPr>
        <p:txBody>
          <a:bodyPr vert="horz" lIns="0" tIns="45720" rIns="0" bIns="45720" rtlCol="0">
            <a:normAutofit/>
          </a:bodyPr>
          <a:lstStyle>
            <a:lvl1pPr marL="152396" indent="-152396" algn="l" defTabSz="609585" rtl="0" eaLnBrk="1" latinLnBrk="0" hangingPunct="1">
              <a:spcBef>
                <a:spcPts val="0"/>
              </a:spcBef>
              <a:buClr>
                <a:schemeClr val="tx2"/>
              </a:buClr>
              <a:buFont typeface="Arial"/>
              <a:buChar char="•"/>
              <a:defRPr sz="1867" kern="1200">
                <a:solidFill>
                  <a:schemeClr val="tx1"/>
                </a:solidFill>
                <a:latin typeface="+mn-lt"/>
                <a:ea typeface="+mn-ea"/>
                <a:cs typeface="+mn-cs"/>
              </a:defRPr>
            </a:lvl1pPr>
            <a:lvl2pPr marL="383108" indent="-230712" algn="l" defTabSz="609585" rtl="0" eaLnBrk="1" latinLnBrk="0" hangingPunct="1">
              <a:spcBef>
                <a:spcPts val="0"/>
              </a:spcBef>
              <a:buClr>
                <a:schemeClr val="tx2"/>
              </a:buClr>
              <a:buFont typeface="Arial"/>
              <a:buChar char="–"/>
              <a:defRPr sz="1867" kern="1200">
                <a:solidFill>
                  <a:schemeClr val="tx1"/>
                </a:solidFill>
                <a:latin typeface="+mn-lt"/>
                <a:ea typeface="+mn-ea"/>
                <a:cs typeface="+mn-cs"/>
              </a:defRPr>
            </a:lvl2pPr>
            <a:lvl3pPr marL="535504" indent="-152396" algn="l" defTabSz="609585" rtl="0" eaLnBrk="1" latinLnBrk="0" hangingPunct="1">
              <a:spcBef>
                <a:spcPts val="0"/>
              </a:spcBef>
              <a:buClr>
                <a:schemeClr val="tx2"/>
              </a:buClr>
              <a:buFont typeface="Arial"/>
              <a:buChar char="•"/>
              <a:defRPr sz="1867" kern="1200">
                <a:solidFill>
                  <a:schemeClr val="tx1"/>
                </a:solidFill>
                <a:latin typeface="+mn-lt"/>
                <a:ea typeface="+mn-ea"/>
                <a:cs typeface="+mn-cs"/>
              </a:defRPr>
            </a:lvl3pPr>
            <a:lvl4pPr marL="766214" indent="-230712" algn="l" defTabSz="609585" rtl="0" eaLnBrk="1" latinLnBrk="0" hangingPunct="1">
              <a:spcBef>
                <a:spcPts val="0"/>
              </a:spcBef>
              <a:buClr>
                <a:schemeClr val="tx2"/>
              </a:buClr>
              <a:buFont typeface="Arial"/>
              <a:buChar char="–"/>
              <a:defRPr sz="1867" kern="1200">
                <a:solidFill>
                  <a:schemeClr val="tx1"/>
                </a:solidFill>
                <a:latin typeface="+mn-lt"/>
                <a:ea typeface="+mn-ea"/>
                <a:cs typeface="+mn-cs"/>
              </a:defRPr>
            </a:lvl4pPr>
            <a:lvl5pPr marL="910144" indent="-143930" algn="l" defTabSz="609585" rtl="0" eaLnBrk="1" latinLnBrk="0" hangingPunct="1">
              <a:spcBef>
                <a:spcPts val="0"/>
              </a:spcBef>
              <a:buClr>
                <a:schemeClr val="tx2"/>
              </a:buClr>
              <a:buSzPct val="100000"/>
              <a:buFont typeface="Arial"/>
              <a:buChar char="•"/>
              <a:defRPr sz="18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2800" smtClean="0"/>
              <a:t>More careful analysis takes time</a:t>
            </a:r>
          </a:p>
          <a:p>
            <a:r>
              <a:rPr lang="en-US" sz="2800" smtClean="0"/>
              <a:t>More careful analysis increases certainty</a:t>
            </a:r>
          </a:p>
          <a:p>
            <a:pPr lvl="1">
              <a:lnSpc>
                <a:spcPct val="90000"/>
              </a:lnSpc>
            </a:pPr>
            <a:r>
              <a:rPr lang="en-US" sz="2400" smtClean="0"/>
              <a:t>Can locate lost/stolen data</a:t>
            </a:r>
          </a:p>
          <a:p>
            <a:pPr lvl="1">
              <a:lnSpc>
                <a:spcPct val="90000"/>
              </a:lnSpc>
            </a:pPr>
            <a:r>
              <a:rPr lang="en-US" sz="2400" smtClean="0"/>
              <a:t>Can account for malware changes, attacking IP’s</a:t>
            </a:r>
          </a:p>
          <a:p>
            <a:pPr lvl="1">
              <a:lnSpc>
                <a:spcPct val="90000"/>
              </a:lnSpc>
            </a:pPr>
            <a:r>
              <a:rPr lang="en-US" sz="2400" smtClean="0"/>
              <a:t>Can run scans across entire network</a:t>
            </a:r>
          </a:p>
          <a:p>
            <a:pPr lvl="1">
              <a:lnSpc>
                <a:spcPct val="90000"/>
              </a:lnSpc>
            </a:pPr>
            <a:r>
              <a:rPr lang="en-US" sz="2400" smtClean="0"/>
              <a:t>Can better account for PII and PHI sources</a:t>
            </a:r>
          </a:p>
          <a:p>
            <a:r>
              <a:rPr lang="en-US" sz="2800" smtClean="0"/>
              <a:t>More careful analysis reduces cost</a:t>
            </a:r>
            <a:endParaRPr lang="en-US" b="1" dirty="0"/>
          </a:p>
        </p:txBody>
      </p:sp>
    </p:spTree>
    <p:extLst>
      <p:ext uri="{BB962C8B-B14F-4D97-AF65-F5344CB8AC3E}">
        <p14:creationId xmlns:p14="http://schemas.microsoft.com/office/powerpoint/2010/main" val="939933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62" y="313799"/>
            <a:ext cx="10363200" cy="914400"/>
          </a:xfrm>
        </p:spPr>
        <p:txBody>
          <a:bodyPr/>
          <a:lstStyle/>
          <a:p>
            <a:r>
              <a:rPr lang="en-US" dirty="0" smtClean="0"/>
              <a:t>The Team</a:t>
            </a:r>
            <a:endParaRPr lang="en-US" dirty="0"/>
          </a:p>
        </p:txBody>
      </p:sp>
      <p:pic>
        <p:nvPicPr>
          <p:cNvPr id="7" name="Picture 6" descr="shutterstock_77650474.jpg"/>
          <p:cNvPicPr>
            <a:picLocks/>
          </p:cNvPicPr>
          <p:nvPr/>
        </p:nvPicPr>
        <p:blipFill rotWithShape="1">
          <a:blip r:embed="rId3" cstate="print">
            <a:extLst>
              <a:ext uri="{28A0092B-C50C-407E-A947-70E740481C1C}">
                <a14:useLocalDpi xmlns:a14="http://schemas.microsoft.com/office/drawing/2010/main" val="0"/>
              </a:ext>
            </a:extLst>
          </a:blip>
          <a:srcRect l="14797" r="14797"/>
          <a:stretch/>
        </p:blipFill>
        <p:spPr>
          <a:xfrm rot="21044070" flipH="1">
            <a:off x="4449028" y="638950"/>
            <a:ext cx="3247647" cy="3247130"/>
          </a:xfrm>
          <a:prstGeom prst="ellipse">
            <a:avLst/>
          </a:prstGeom>
        </p:spPr>
      </p:pic>
      <p:pic>
        <p:nvPicPr>
          <p:cNvPr id="8" name="Picture 7" descr="big storm.jpg"/>
          <p:cNvPicPr>
            <a:picLocks noChangeAspect="1"/>
          </p:cNvPicPr>
          <p:nvPr/>
        </p:nvPicPr>
        <p:blipFill rotWithShape="1">
          <a:blip r:embed="rId4" cstate="print">
            <a:extLst>
              <a:ext uri="{28A0092B-C50C-407E-A947-70E740481C1C}">
                <a14:useLocalDpi xmlns:a14="http://schemas.microsoft.com/office/drawing/2010/main" val="0"/>
              </a:ext>
            </a:extLst>
          </a:blip>
          <a:srcRect l="16319" t="1979" r="16319" b="1589"/>
          <a:stretch/>
        </p:blipFill>
        <p:spPr>
          <a:xfrm>
            <a:off x="2809439" y="1992996"/>
            <a:ext cx="3256970" cy="3253598"/>
          </a:xfrm>
          <a:prstGeom prst="ellipse">
            <a:avLst/>
          </a:prstGeom>
        </p:spPr>
      </p:pic>
      <p:pic>
        <p:nvPicPr>
          <p:cNvPr id="9" name="Picture 8" descr="shutterstock_234362962.jpg"/>
          <p:cNvPicPr>
            <a:picLocks noChangeAspect="1"/>
          </p:cNvPicPr>
          <p:nvPr/>
        </p:nvPicPr>
        <p:blipFill rotWithShape="1">
          <a:blip r:embed="rId5" cstate="print">
            <a:extLst>
              <a:ext uri="{28A0092B-C50C-407E-A947-70E740481C1C}">
                <a14:useLocalDpi xmlns:a14="http://schemas.microsoft.com/office/drawing/2010/main" val="0"/>
              </a:ext>
            </a:extLst>
          </a:blip>
          <a:srcRect l="17724" r="17724"/>
          <a:stretch/>
        </p:blipFill>
        <p:spPr>
          <a:xfrm>
            <a:off x="4770907" y="2713912"/>
            <a:ext cx="3261230" cy="3253598"/>
          </a:xfrm>
          <a:prstGeom prst="ellipse">
            <a:avLst/>
          </a:prstGeom>
        </p:spPr>
      </p:pic>
      <p:sp>
        <p:nvSpPr>
          <p:cNvPr id="10" name="Oval 9"/>
          <p:cNvSpPr/>
          <p:nvPr/>
        </p:nvSpPr>
        <p:spPr>
          <a:xfrm>
            <a:off x="4449727" y="632383"/>
            <a:ext cx="3253598" cy="3253598"/>
          </a:xfrm>
          <a:prstGeom prst="ellipse">
            <a:avLst/>
          </a:prstGeom>
          <a:solidFill>
            <a:schemeClr val="accent2">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2807803" y="1996256"/>
            <a:ext cx="3253598" cy="3253598"/>
          </a:xfrm>
          <a:prstGeom prst="ellipse">
            <a:avLst/>
          </a:prstGeom>
          <a:solidFill>
            <a:schemeClr val="tx2">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4774037" y="2709187"/>
            <a:ext cx="3253598" cy="3253598"/>
          </a:xfrm>
          <a:prstGeom prst="ellipse">
            <a:avLst/>
          </a:prstGeom>
          <a:solidFill>
            <a:schemeClr val="accent3">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4" name="Table 13"/>
          <p:cNvGraphicFramePr>
            <a:graphicFrameLocks noGrp="1"/>
          </p:cNvGraphicFramePr>
          <p:nvPr>
            <p:extLst>
              <p:ext uri="{D42A27DB-BD31-4B8C-83A1-F6EECF244321}">
                <p14:modId xmlns:p14="http://schemas.microsoft.com/office/powerpoint/2010/main" val="828405978"/>
              </p:ext>
            </p:extLst>
          </p:nvPr>
        </p:nvGraphicFramePr>
        <p:xfrm>
          <a:off x="6612967" y="247239"/>
          <a:ext cx="3252695" cy="2103120"/>
        </p:xfrm>
        <a:graphic>
          <a:graphicData uri="http://schemas.openxmlformats.org/drawingml/2006/table">
            <a:tbl>
              <a:tblPr bandRow="1">
                <a:effectLst/>
                <a:tableStyleId>{912C8C85-51F0-491E-9774-3900AFEF0FD7}</a:tableStyleId>
              </a:tblPr>
              <a:tblGrid>
                <a:gridCol w="3252695"/>
              </a:tblGrid>
              <a:tr h="3981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249579">
                              <a:lumMod val="50000"/>
                            </a:srgbClr>
                          </a:solidFill>
                          <a:effectLst/>
                          <a:uLnTx/>
                          <a:uFillTx/>
                          <a:latin typeface="+mn-lt"/>
                          <a:ea typeface="+mn-ea"/>
                          <a:cs typeface="+mn-cs"/>
                        </a:rPr>
                        <a:t>Outside Support Teams</a:t>
                      </a:r>
                    </a:p>
                  </a:txBody>
                  <a:tcPr marL="137160" marR="137160" marT="137160" marB="13716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2">
                        <a:alpha val="90000"/>
                      </a:schemeClr>
                    </a:solidFill>
                  </a:tcPr>
                </a:tc>
              </a:tr>
              <a:tr h="1126344">
                <a:tc>
                  <a:txBody>
                    <a:bodyPr/>
                    <a:lstStyle/>
                    <a:p>
                      <a:pPr marL="285750" marR="0" lvl="0" indent="-285750" algn="l" defTabSz="914400" rtl="0" eaLnBrk="1" fontAlgn="auto" latinLnBrk="0" hangingPunct="1">
                        <a:lnSpc>
                          <a:spcPct val="100000"/>
                        </a:lnSpc>
                        <a:spcBef>
                          <a:spcPts val="0"/>
                        </a:spcBef>
                        <a:spcAft>
                          <a:spcPts val="1200"/>
                        </a:spcAft>
                        <a:buClrTx/>
                        <a:buSzTx/>
                        <a:buFont typeface="Arial" charset="0"/>
                        <a:buChar char="•"/>
                        <a:tabLst/>
                        <a:defRPr/>
                      </a:pPr>
                      <a:r>
                        <a:rPr kumimoji="0" lang="en-US" sz="1800" b="0" i="0" u="none" strike="noStrike" kern="1200" cap="none" spc="0" normalizeH="0" baseline="0" noProof="0" dirty="0" smtClean="0">
                          <a:ln>
                            <a:noFill/>
                          </a:ln>
                          <a:solidFill>
                            <a:srgbClr val="FFFFFF"/>
                          </a:solidFill>
                          <a:effectLst/>
                          <a:uLnTx/>
                          <a:uFillTx/>
                          <a:latin typeface="+mn-lt"/>
                          <a:ea typeface="+mn-ea"/>
                          <a:cs typeface="+mn-cs"/>
                        </a:rPr>
                        <a:t>Outside Counsel</a:t>
                      </a:r>
                    </a:p>
                    <a:p>
                      <a:pPr marL="285750" marR="0" lvl="0" indent="-285750" algn="l" defTabSz="914400" rtl="0" eaLnBrk="1" fontAlgn="auto" latinLnBrk="0" hangingPunct="1">
                        <a:lnSpc>
                          <a:spcPct val="100000"/>
                        </a:lnSpc>
                        <a:spcBef>
                          <a:spcPts val="0"/>
                        </a:spcBef>
                        <a:spcAft>
                          <a:spcPts val="1200"/>
                        </a:spcAft>
                        <a:buClrTx/>
                        <a:buSzTx/>
                        <a:buFont typeface="Arial" charset="0"/>
                        <a:buChar char="•"/>
                        <a:tabLst/>
                        <a:defRPr/>
                      </a:pPr>
                      <a:r>
                        <a:rPr kumimoji="0" lang="en-US" sz="1800" b="0" i="0" u="none" strike="noStrike" kern="1200" cap="none" spc="0" normalizeH="0" baseline="0" noProof="0" dirty="0" smtClean="0">
                          <a:ln>
                            <a:noFill/>
                          </a:ln>
                          <a:solidFill>
                            <a:srgbClr val="FFFFFF"/>
                          </a:solidFill>
                          <a:effectLst/>
                          <a:uLnTx/>
                          <a:uFillTx/>
                          <a:latin typeface="+mn-lt"/>
                          <a:ea typeface="+mn-ea"/>
                          <a:cs typeface="+mn-cs"/>
                        </a:rPr>
                        <a:t>Forensic Provider</a:t>
                      </a:r>
                    </a:p>
                    <a:p>
                      <a:pPr marL="285750" marR="0" lvl="0" indent="-285750" algn="l" defTabSz="914400" rtl="0" eaLnBrk="1" fontAlgn="auto" latinLnBrk="0" hangingPunct="1">
                        <a:lnSpc>
                          <a:spcPct val="100000"/>
                        </a:lnSpc>
                        <a:spcBef>
                          <a:spcPts val="0"/>
                        </a:spcBef>
                        <a:spcAft>
                          <a:spcPts val="1200"/>
                        </a:spcAft>
                        <a:buClrTx/>
                        <a:buSzTx/>
                        <a:buFont typeface="Arial" charset="0"/>
                        <a:buChar char="•"/>
                        <a:tabLst/>
                        <a:defRPr/>
                      </a:pPr>
                      <a:r>
                        <a:rPr kumimoji="0" lang="en-US" sz="1800" b="0" i="0" u="none" strike="noStrike" kern="1200" cap="none" spc="0" normalizeH="0" baseline="0" noProof="0" dirty="0" smtClean="0">
                          <a:ln>
                            <a:noFill/>
                          </a:ln>
                          <a:solidFill>
                            <a:srgbClr val="FFFFFF"/>
                          </a:solidFill>
                          <a:effectLst/>
                          <a:uLnTx/>
                          <a:uFillTx/>
                          <a:latin typeface="+mn-lt"/>
                          <a:ea typeface="+mn-ea"/>
                          <a:cs typeface="+mn-cs"/>
                        </a:rPr>
                        <a:t>Insurance Provider</a:t>
                      </a:r>
                      <a:endParaRPr kumimoji="0" lang="en-US" sz="1800" b="0" i="0" u="none" strike="noStrike" kern="1200" cap="none" spc="0" normalizeH="0" baseline="0" noProof="0" dirty="0">
                        <a:ln>
                          <a:noFill/>
                        </a:ln>
                        <a:solidFill>
                          <a:srgbClr val="FFFFFF"/>
                        </a:solidFill>
                        <a:effectLst/>
                        <a:uLnTx/>
                        <a:uFillTx/>
                        <a:latin typeface="+mn-lt"/>
                        <a:ea typeface="+mn-ea"/>
                        <a:cs typeface="+mn-cs"/>
                      </a:endParaRPr>
                    </a:p>
                  </a:txBody>
                  <a:tcPr marL="137160" marR="137160" marT="137160" marB="13716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2"/>
                    </a:solidFill>
                  </a:tcPr>
                </a:tc>
              </a:tr>
              <a:tr h="0">
                <a:tc>
                  <a:txBody>
                    <a:bodyPr/>
                    <a:lstStyle/>
                    <a:p>
                      <a:pPr marL="0" marR="0" indent="0" algn="l" defTabSz="914400" rtl="0" eaLnBrk="1" fontAlgn="auto" latinLnBrk="0" hangingPunct="1">
                        <a:lnSpc>
                          <a:spcPct val="100000"/>
                        </a:lnSpc>
                        <a:spcBef>
                          <a:spcPts val="0"/>
                        </a:spcBef>
                        <a:spcAft>
                          <a:spcPts val="1200"/>
                        </a:spcAft>
                        <a:buClrTx/>
                        <a:buSzTx/>
                        <a:buFontTx/>
                        <a:buNone/>
                        <a:tabLst/>
                        <a:defRPr/>
                      </a:pPr>
                      <a:endParaRPr lang="en-US" sz="800" dirty="0">
                        <a:solidFill>
                          <a:srgbClr val="FFFFFF"/>
                        </a:solidFill>
                      </a:endParaRPr>
                    </a:p>
                  </a:txBody>
                  <a:tcPr marL="0" marR="0" marT="0" marB="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2">
                        <a:lumMod val="50000"/>
                      </a:schemeClr>
                    </a:solid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354438107"/>
              </p:ext>
            </p:extLst>
          </p:nvPr>
        </p:nvGraphicFramePr>
        <p:xfrm>
          <a:off x="6863304" y="4223852"/>
          <a:ext cx="3461871" cy="2072640"/>
        </p:xfrm>
        <a:graphic>
          <a:graphicData uri="http://schemas.openxmlformats.org/drawingml/2006/table">
            <a:tbl>
              <a:tblPr bandRow="1">
                <a:effectLst/>
                <a:tableStyleId>{912C8C85-51F0-491E-9774-3900AFEF0FD7}</a:tableStyleId>
              </a:tblPr>
              <a:tblGrid>
                <a:gridCol w="3461871"/>
              </a:tblGrid>
              <a:tr h="457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C93220">
                              <a:lumMod val="50000"/>
                            </a:srgbClr>
                          </a:solidFill>
                          <a:effectLst/>
                          <a:uLnTx/>
                          <a:uFillTx/>
                          <a:latin typeface="+mn-lt"/>
                          <a:ea typeface="+mn-ea"/>
                          <a:cs typeface="+mn-cs"/>
                        </a:rPr>
                        <a:t>Business Team</a:t>
                      </a:r>
                      <a:endParaRPr kumimoji="0" lang="en-US" sz="2000" b="1" i="0" u="none" strike="noStrike" kern="1200" cap="none" spc="0" normalizeH="0" baseline="0" noProof="0" dirty="0">
                        <a:ln>
                          <a:noFill/>
                        </a:ln>
                        <a:solidFill>
                          <a:srgbClr val="C93220">
                            <a:lumMod val="50000"/>
                          </a:srgbClr>
                        </a:solidFill>
                        <a:effectLst/>
                        <a:uLnTx/>
                        <a:uFillTx/>
                        <a:latin typeface="+mn-lt"/>
                        <a:ea typeface="+mn-ea"/>
                        <a:cs typeface="+mn-cs"/>
                      </a:endParaRPr>
                    </a:p>
                  </a:txBody>
                  <a:tcPr marL="137160" marR="137160" marT="137160" marB="13716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2">
                        <a:alpha val="90000"/>
                      </a:schemeClr>
                    </a:solidFill>
                  </a:tcPr>
                </a:tc>
              </a:tr>
              <a:tr h="1126344">
                <a:tc>
                  <a:txBody>
                    <a:bodyPr/>
                    <a:lstStyle/>
                    <a:p>
                      <a:pPr marL="285750" indent="-285750" defTabSz="914400">
                        <a:buClrTx/>
                        <a:buFont typeface="Arial" charset="0"/>
                        <a:buChar char="•"/>
                      </a:pPr>
                      <a:r>
                        <a:rPr lang="en-US" sz="1800" dirty="0" smtClean="0">
                          <a:solidFill>
                            <a:schemeClr val="bg1"/>
                          </a:solidFill>
                        </a:rPr>
                        <a:t>Executive Team</a:t>
                      </a:r>
                    </a:p>
                    <a:p>
                      <a:pPr marL="285750" indent="-285750" defTabSz="914400">
                        <a:buClrTx/>
                        <a:buFont typeface="Arial" charset="0"/>
                        <a:buChar char="•"/>
                      </a:pPr>
                      <a:r>
                        <a:rPr lang="en-US" sz="1800" dirty="0" smtClean="0">
                          <a:solidFill>
                            <a:schemeClr val="bg1"/>
                          </a:solidFill>
                        </a:rPr>
                        <a:t>General Counsel</a:t>
                      </a:r>
                    </a:p>
                    <a:p>
                      <a:pPr marL="285750" indent="-285750" defTabSz="914400">
                        <a:buClrTx/>
                        <a:buFont typeface="Arial" charset="0"/>
                        <a:buChar char="•"/>
                      </a:pPr>
                      <a:r>
                        <a:rPr lang="en-US" sz="1800" dirty="0" smtClean="0">
                          <a:solidFill>
                            <a:schemeClr val="bg1"/>
                          </a:solidFill>
                        </a:rPr>
                        <a:t>Media Relations</a:t>
                      </a:r>
                    </a:p>
                    <a:p>
                      <a:pPr marL="285750" indent="-285750" defTabSz="914400">
                        <a:buClrTx/>
                        <a:buFont typeface="Arial" charset="0"/>
                        <a:buChar char="•"/>
                      </a:pPr>
                      <a:r>
                        <a:rPr lang="en-US" sz="1800" dirty="0" smtClean="0">
                          <a:solidFill>
                            <a:schemeClr val="bg1"/>
                          </a:solidFill>
                        </a:rPr>
                        <a:t>Customer Relations</a:t>
                      </a:r>
                    </a:p>
                  </a:txBody>
                  <a:tcPr marL="137160" marR="137160" marT="137160" marB="13716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3"/>
                    </a:solidFill>
                  </a:tcPr>
                </a:tc>
              </a:tr>
              <a:tr h="0">
                <a:tc>
                  <a:txBody>
                    <a:bodyPr/>
                    <a:lstStyle/>
                    <a:p>
                      <a:pPr marL="0" marR="0" indent="0" algn="l" defTabSz="914400" rtl="0" eaLnBrk="1" fontAlgn="auto" latinLnBrk="0" hangingPunct="1">
                        <a:lnSpc>
                          <a:spcPct val="100000"/>
                        </a:lnSpc>
                        <a:spcBef>
                          <a:spcPts val="0"/>
                        </a:spcBef>
                        <a:spcAft>
                          <a:spcPts val="1200"/>
                        </a:spcAft>
                        <a:buClrTx/>
                        <a:buSzTx/>
                        <a:buFontTx/>
                        <a:buNone/>
                        <a:tabLst/>
                        <a:defRPr/>
                      </a:pPr>
                      <a:endParaRPr lang="en-US" sz="800" dirty="0">
                        <a:solidFill>
                          <a:srgbClr val="FFFFFF"/>
                        </a:solidFill>
                      </a:endParaRPr>
                    </a:p>
                  </a:txBody>
                  <a:tcPr marL="0" marR="0" marT="0" marB="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3">
                        <a:lumMod val="50000"/>
                      </a:schemeClr>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656992219"/>
              </p:ext>
            </p:extLst>
          </p:nvPr>
        </p:nvGraphicFramePr>
        <p:xfrm>
          <a:off x="648059" y="3019604"/>
          <a:ext cx="3159794" cy="2072640"/>
        </p:xfrm>
        <a:graphic>
          <a:graphicData uri="http://schemas.openxmlformats.org/drawingml/2006/table">
            <a:tbl>
              <a:tblPr bandRow="1">
                <a:effectLst/>
                <a:tableStyleId>{912C8C85-51F0-491E-9774-3900AFEF0FD7}</a:tableStyleId>
              </a:tblPr>
              <a:tblGrid>
                <a:gridCol w="3159794"/>
              </a:tblGrid>
              <a:tr h="457876">
                <a:tc>
                  <a:txBody>
                    <a:bodyPr/>
                    <a:lstStyle/>
                    <a:p>
                      <a:r>
                        <a:rPr lang="en-US" sz="2000" b="1" dirty="0" smtClean="0">
                          <a:solidFill>
                            <a:srgbClr val="002855"/>
                          </a:solidFill>
                        </a:rPr>
                        <a:t>Technical Team</a:t>
                      </a:r>
                      <a:endParaRPr lang="en-US" sz="2000" b="1" dirty="0">
                        <a:solidFill>
                          <a:srgbClr val="002855"/>
                        </a:solidFill>
                      </a:endParaRPr>
                    </a:p>
                  </a:txBody>
                  <a:tcPr marL="137160" marR="137160" marT="137160" marB="13716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2">
                        <a:alpha val="90000"/>
                      </a:schemeClr>
                    </a:solidFill>
                  </a:tcPr>
                </a:tc>
              </a:tr>
              <a:tr h="1126344">
                <a:tc>
                  <a:txBody>
                    <a:bodyPr/>
                    <a:lstStyle/>
                    <a:p>
                      <a:pPr marL="285750" lvl="0" indent="-285750">
                        <a:buFont typeface="Arial" charset="0"/>
                        <a:buChar char="•"/>
                      </a:pPr>
                      <a:r>
                        <a:rPr lang="en-US" sz="1800" dirty="0" smtClean="0">
                          <a:solidFill>
                            <a:schemeClr val="bg1"/>
                          </a:solidFill>
                        </a:rPr>
                        <a:t>Evidence Team</a:t>
                      </a:r>
                    </a:p>
                    <a:p>
                      <a:pPr marL="285750" lvl="0" indent="-285750">
                        <a:buFont typeface="Arial" charset="0"/>
                        <a:buChar char="•"/>
                      </a:pPr>
                      <a:r>
                        <a:rPr lang="en-US" sz="1800" dirty="0" smtClean="0">
                          <a:solidFill>
                            <a:schemeClr val="bg1"/>
                          </a:solidFill>
                        </a:rPr>
                        <a:t>Analysis Team</a:t>
                      </a:r>
                    </a:p>
                    <a:p>
                      <a:pPr marL="285750" lvl="0" indent="-285750">
                        <a:buFont typeface="Arial" charset="0"/>
                        <a:buChar char="•"/>
                      </a:pPr>
                      <a:r>
                        <a:rPr lang="en-US" sz="1800" dirty="0" smtClean="0">
                          <a:solidFill>
                            <a:schemeClr val="bg1"/>
                          </a:solidFill>
                        </a:rPr>
                        <a:t>Physical Security</a:t>
                      </a:r>
                    </a:p>
                    <a:p>
                      <a:pPr marL="285750" lvl="0" indent="-285750">
                        <a:buFont typeface="Arial" charset="0"/>
                        <a:buChar char="•"/>
                      </a:pPr>
                      <a:r>
                        <a:rPr lang="en-US" sz="1800" dirty="0" smtClean="0">
                          <a:solidFill>
                            <a:schemeClr val="bg1"/>
                          </a:solidFill>
                        </a:rPr>
                        <a:t>Malware Team</a:t>
                      </a:r>
                    </a:p>
                  </a:txBody>
                  <a:tcPr marL="137160" marR="137160" marT="137160" marB="13716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solidFill>
                  </a:tcPr>
                </a:tc>
              </a:tr>
              <a:tr h="0">
                <a:tc>
                  <a:txBody>
                    <a:bodyPr/>
                    <a:lstStyle/>
                    <a:p>
                      <a:pPr marL="0" marR="0" indent="0" algn="l" defTabSz="914400" rtl="0" eaLnBrk="1" fontAlgn="auto" latinLnBrk="0" hangingPunct="1">
                        <a:lnSpc>
                          <a:spcPct val="100000"/>
                        </a:lnSpc>
                        <a:spcBef>
                          <a:spcPts val="0"/>
                        </a:spcBef>
                        <a:spcAft>
                          <a:spcPts val="1200"/>
                        </a:spcAft>
                        <a:buClrTx/>
                        <a:buSzTx/>
                        <a:buFontTx/>
                        <a:buNone/>
                        <a:tabLst/>
                        <a:defRPr/>
                      </a:pPr>
                      <a:endParaRPr lang="en-US" sz="800" dirty="0">
                        <a:solidFill>
                          <a:srgbClr val="FFFFFF"/>
                        </a:solidFill>
                      </a:endParaRPr>
                    </a:p>
                  </a:txBody>
                  <a:tcPr marL="0" marR="0" marT="0" marB="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rgbClr val="002855"/>
                    </a:solidFill>
                  </a:tcPr>
                </a:tc>
              </a:tr>
            </a:tbl>
          </a:graphicData>
        </a:graphic>
      </p:graphicFrame>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8356" t="6041" r="-6110" b="-4352"/>
          <a:stretch/>
        </p:blipFill>
        <p:spPr>
          <a:xfrm>
            <a:off x="5000446" y="2777204"/>
            <a:ext cx="1244111" cy="1278720"/>
          </a:xfrm>
          <a:prstGeom prst="ellipse">
            <a:avLst/>
          </a:prstGeom>
        </p:spPr>
      </p:pic>
      <p:sp>
        <p:nvSpPr>
          <p:cNvPr id="18" name="Donut 17"/>
          <p:cNvSpPr>
            <a:spLocks noChangeAspect="1"/>
          </p:cNvSpPr>
          <p:nvPr/>
        </p:nvSpPr>
        <p:spPr>
          <a:xfrm>
            <a:off x="4710782" y="3308501"/>
            <a:ext cx="341254" cy="341254"/>
          </a:xfrm>
          <a:prstGeom prst="donut">
            <a:avLst>
              <a:gd name="adj" fmla="val 2099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Donut 18"/>
          <p:cNvSpPr>
            <a:spLocks noChangeAspect="1"/>
          </p:cNvSpPr>
          <p:nvPr/>
        </p:nvSpPr>
        <p:spPr>
          <a:xfrm>
            <a:off x="5730585" y="2536555"/>
            <a:ext cx="341254" cy="341254"/>
          </a:xfrm>
          <a:prstGeom prst="donut">
            <a:avLst>
              <a:gd name="adj" fmla="val 20998"/>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Donut 19"/>
          <p:cNvSpPr>
            <a:spLocks noChangeAspect="1"/>
          </p:cNvSpPr>
          <p:nvPr/>
        </p:nvSpPr>
        <p:spPr>
          <a:xfrm>
            <a:off x="5942913" y="3815763"/>
            <a:ext cx="341254" cy="341254"/>
          </a:xfrm>
          <a:prstGeom prst="donut">
            <a:avLst>
              <a:gd name="adj" fmla="val 20998"/>
            </a:avLst>
          </a:prstGeom>
          <a:solidFill>
            <a:srgbClr val="C932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 name="TextBox 22"/>
          <p:cNvSpPr txBox="1"/>
          <p:nvPr/>
        </p:nvSpPr>
        <p:spPr>
          <a:xfrm>
            <a:off x="5290577" y="3197229"/>
            <a:ext cx="1129403" cy="369332"/>
          </a:xfrm>
          <a:prstGeom prst="rect">
            <a:avLst/>
          </a:prstGeom>
          <a:noFill/>
        </p:spPr>
        <p:txBody>
          <a:bodyPr wrap="square" rtlCol="0">
            <a:spAutoFit/>
          </a:bodyPr>
          <a:lstStyle/>
          <a:p>
            <a:r>
              <a:rPr lang="en-US" smtClean="0"/>
              <a:t>CISO</a:t>
            </a:r>
            <a:endParaRPr lang="en-US"/>
          </a:p>
        </p:txBody>
      </p:sp>
    </p:spTree>
    <p:extLst>
      <p:ext uri="{BB962C8B-B14F-4D97-AF65-F5344CB8AC3E}">
        <p14:creationId xmlns:p14="http://schemas.microsoft.com/office/powerpoint/2010/main" val="31739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62525" y="541421"/>
            <a:ext cx="10188519" cy="5731042"/>
          </a:xfrm>
          <a:prstGeom prst="rect">
            <a:avLst/>
          </a:prstGeom>
        </p:spPr>
      </p:pic>
    </p:spTree>
    <p:extLst>
      <p:ext uri="{BB962C8B-B14F-4D97-AF65-F5344CB8AC3E}">
        <p14:creationId xmlns:p14="http://schemas.microsoft.com/office/powerpoint/2010/main" val="633094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a:t>
            </a:r>
            <a:endParaRPr lang="en-US" dirty="0"/>
          </a:p>
        </p:txBody>
      </p:sp>
      <p:sp>
        <p:nvSpPr>
          <p:cNvPr id="3" name="Content Placeholder 2"/>
          <p:cNvSpPr>
            <a:spLocks noGrp="1"/>
          </p:cNvSpPr>
          <p:nvPr>
            <p:ph idx="1"/>
          </p:nvPr>
        </p:nvSpPr>
        <p:spPr/>
        <p:txBody>
          <a:bodyPr/>
          <a:lstStyle/>
          <a:p>
            <a:pPr>
              <a:spcAft>
                <a:spcPts val="1200"/>
              </a:spcAft>
            </a:pPr>
            <a:r>
              <a:rPr lang="en-US" sz="2400" smtClean="0"/>
              <a:t>Data and asset inventories</a:t>
            </a:r>
          </a:p>
          <a:p>
            <a:pPr>
              <a:spcAft>
                <a:spcPts val="1200"/>
              </a:spcAft>
            </a:pPr>
            <a:r>
              <a:rPr lang="en-US" sz="2400" smtClean="0"/>
              <a:t>Security as a cultural norm</a:t>
            </a:r>
          </a:p>
          <a:p>
            <a:pPr>
              <a:spcAft>
                <a:spcPts val="1200"/>
              </a:spcAft>
            </a:pPr>
            <a:r>
              <a:rPr lang="en-US" sz="2400" smtClean="0"/>
              <a:t>Establish key teams and resources now</a:t>
            </a:r>
          </a:p>
          <a:p>
            <a:pPr>
              <a:spcAft>
                <a:spcPts val="1200"/>
              </a:spcAft>
            </a:pPr>
            <a:r>
              <a:rPr lang="en-US" sz="2400" smtClean="0"/>
              <a:t>Discourage blame storming</a:t>
            </a:r>
          </a:p>
          <a:p>
            <a:pPr>
              <a:spcAft>
                <a:spcPts val="1200"/>
              </a:spcAft>
            </a:pPr>
            <a:r>
              <a:rPr lang="en-US" sz="2400" smtClean="0"/>
              <a:t>Early communications equate to bigger expenses</a:t>
            </a:r>
          </a:p>
          <a:p>
            <a:pPr>
              <a:spcAft>
                <a:spcPts val="1200"/>
              </a:spcAft>
            </a:pPr>
            <a:r>
              <a:rPr lang="en-US" sz="2400" smtClean="0"/>
              <a:t>Establish clear communication guidelines and timelines</a:t>
            </a:r>
          </a:p>
          <a:p>
            <a:pPr>
              <a:spcAft>
                <a:spcPts val="1200"/>
              </a:spcAft>
            </a:pPr>
            <a:r>
              <a:rPr lang="en-US" sz="2400" smtClean="0"/>
              <a:t>Document your first steps and practice</a:t>
            </a:r>
          </a:p>
          <a:p>
            <a:pPr>
              <a:spcAft>
                <a:spcPts val="1200"/>
              </a:spcAft>
            </a:pPr>
            <a:r>
              <a:rPr lang="en-US" sz="2400" smtClean="0"/>
              <a:t>Establish your company’s breach management objectives</a:t>
            </a:r>
          </a:p>
          <a:p>
            <a:pPr>
              <a:spcAft>
                <a:spcPts val="1200"/>
              </a:spcAft>
            </a:pPr>
            <a:r>
              <a:rPr lang="en-US" sz="2400" b="1" smtClean="0"/>
              <a:t>The Legal “Rule of three” </a:t>
            </a:r>
          </a:p>
          <a:p>
            <a:endParaRPr lang="en-US" dirty="0" smtClean="0"/>
          </a:p>
          <a:p>
            <a:endParaRPr lang="en-US" dirty="0"/>
          </a:p>
        </p:txBody>
      </p:sp>
    </p:spTree>
    <p:extLst>
      <p:ext uri="{BB962C8B-B14F-4D97-AF65-F5344CB8AC3E}">
        <p14:creationId xmlns:p14="http://schemas.microsoft.com/office/powerpoint/2010/main" val="1875439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000" dirty="0" smtClean="0"/>
              <a:t>Dawn-Marie Hutchinson</a:t>
            </a:r>
          </a:p>
          <a:p>
            <a:r>
              <a:rPr lang="en-US" sz="2000" dirty="0" smtClean="0"/>
              <a:t>Executive Director, Office of the CISO</a:t>
            </a:r>
          </a:p>
          <a:p>
            <a:r>
              <a:rPr lang="en-US" sz="2000" dirty="0" smtClean="0">
                <a:hlinkClick r:id="rId2"/>
              </a:rPr>
              <a:t>Dawn-marie.hutchinson@optiv.com</a:t>
            </a:r>
            <a:endParaRPr lang="en-US" sz="2000" dirty="0" smtClean="0"/>
          </a:p>
          <a:p>
            <a:endParaRPr lang="en-US" sz="2000" dirty="0"/>
          </a:p>
        </p:txBody>
      </p:sp>
    </p:spTree>
    <p:extLst>
      <p:ext uri="{BB962C8B-B14F-4D97-AF65-F5344CB8AC3E}">
        <p14:creationId xmlns:p14="http://schemas.microsoft.com/office/powerpoint/2010/main" val="1634329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Introduction</a:t>
            </a:r>
            <a:endParaRPr lang="en-US" sz="4800" dirty="0"/>
          </a:p>
        </p:txBody>
      </p:sp>
      <p:sp>
        <p:nvSpPr>
          <p:cNvPr id="4" name="Content Placeholder 3"/>
          <p:cNvSpPr>
            <a:spLocks noGrp="1"/>
          </p:cNvSpPr>
          <p:nvPr>
            <p:ph sz="half" idx="4294967295"/>
          </p:nvPr>
        </p:nvSpPr>
        <p:spPr>
          <a:xfrm>
            <a:off x="709083" y="1052355"/>
            <a:ext cx="5386917" cy="3854449"/>
          </a:xfrm>
        </p:spPr>
        <p:txBody>
          <a:bodyPr anchor="ctr"/>
          <a:lstStyle/>
          <a:p>
            <a:pPr indent="-463284">
              <a:spcBef>
                <a:spcPts val="1600"/>
              </a:spcBef>
            </a:pPr>
            <a:r>
              <a:rPr lang="en-US" dirty="0" smtClean="0"/>
              <a:t>The security landscape is changing.</a:t>
            </a:r>
          </a:p>
          <a:p>
            <a:pPr indent="-463284">
              <a:spcBef>
                <a:spcPts val="1600"/>
              </a:spcBef>
            </a:pPr>
            <a:r>
              <a:rPr lang="en-US" dirty="0" smtClean="0"/>
              <a:t>There is a disconnect between the objectives of the traditional CISO and the businesses they serve.</a:t>
            </a:r>
          </a:p>
          <a:p>
            <a:pPr indent="-463284">
              <a:spcBef>
                <a:spcPts val="1600"/>
              </a:spcBef>
            </a:pPr>
            <a:r>
              <a:rPr lang="en-US" dirty="0" smtClean="0"/>
              <a:t>It is time to evolve with the organizations we serve.</a:t>
            </a:r>
            <a:endParaRPr lang="en-US" dirty="0"/>
          </a:p>
        </p:txBody>
      </p:sp>
      <p:pic>
        <p:nvPicPr>
          <p:cNvPr id="7" name="Picture 6" descr="brain.png"/>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6440246" y="519376"/>
            <a:ext cx="5472908" cy="5916000"/>
          </a:xfrm>
          <a:prstGeom prst="rect">
            <a:avLst/>
          </a:prstGeom>
        </p:spPr>
      </p:pic>
      <p:sp>
        <p:nvSpPr>
          <p:cNvPr id="5" name="Title 3"/>
          <p:cNvSpPr txBox="1">
            <a:spLocks/>
          </p:cNvSpPr>
          <p:nvPr/>
        </p:nvSpPr>
        <p:spPr>
          <a:xfrm>
            <a:off x="-975360" y="4885138"/>
            <a:ext cx="10363200" cy="804092"/>
          </a:xfrm>
          <a:prstGeom prst="rect">
            <a:avLst/>
          </a:prstGeom>
          <a:noFill/>
        </p:spPr>
        <p:txBody>
          <a:bodyPr vert="horz" lIns="0" tIns="45720" rIns="0" bIns="45720" rtlCol="0" anchor="t">
            <a:noAutofit/>
          </a:bodyPr>
          <a:lstStyle>
            <a:lvl1pPr algn="l" defTabSz="609585" rtl="0" eaLnBrk="1" latinLnBrk="0" hangingPunct="1">
              <a:spcBef>
                <a:spcPct val="0"/>
              </a:spcBef>
              <a:buNone/>
              <a:defRPr sz="4267" b="1" kern="1200">
                <a:solidFill>
                  <a:schemeClr val="tx2"/>
                </a:solidFill>
                <a:latin typeface="+mj-lt"/>
                <a:ea typeface="+mj-ea"/>
                <a:cs typeface="+mj-cs"/>
              </a:defRPr>
            </a:lvl1pPr>
          </a:lstStyle>
          <a:p>
            <a:pPr algn="ctr"/>
            <a:r>
              <a:rPr lang="en-US" sz="2800" smtClean="0"/>
              <a:t>Information Security is an IT problem; </a:t>
            </a:r>
            <a:br>
              <a:rPr lang="en-US" sz="2800" smtClean="0"/>
            </a:br>
            <a:r>
              <a:rPr lang="en-US" sz="2800" smtClean="0"/>
              <a:t/>
            </a:r>
            <a:br>
              <a:rPr lang="en-US" sz="2800" smtClean="0"/>
            </a:br>
            <a:r>
              <a:rPr lang="en-US" sz="2800" smtClean="0"/>
              <a:t>Cyber Security is a BUSINESS problem.</a:t>
            </a:r>
            <a:endParaRPr lang="en-US" sz="2800" dirty="0"/>
          </a:p>
        </p:txBody>
      </p:sp>
    </p:spTree>
    <p:extLst>
      <p:ext uri="{BB962C8B-B14F-4D97-AF65-F5344CB8AC3E}">
        <p14:creationId xmlns:p14="http://schemas.microsoft.com/office/powerpoint/2010/main" val="847781748"/>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tretch>
            <a:fillRect/>
          </a:stretch>
        </p:blipFill>
        <p:spPr>
          <a:xfrm>
            <a:off x="2468880" y="195399"/>
            <a:ext cx="7315200" cy="6269410"/>
          </a:xfrm>
          <a:prstGeom prst="rect">
            <a:avLst/>
          </a:prstGeom>
        </p:spPr>
      </p:pic>
    </p:spTree>
    <p:extLst>
      <p:ext uri="{BB962C8B-B14F-4D97-AF65-F5344CB8AC3E}">
        <p14:creationId xmlns:p14="http://schemas.microsoft.com/office/powerpoint/2010/main" val="65920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972229"/>
            <a:ext cx="12192000" cy="49842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000000"/>
              </a:solidFill>
              <a:latin typeface="Arial"/>
            </a:endParaRPr>
          </a:p>
        </p:txBody>
      </p:sp>
      <p:sp>
        <p:nvSpPr>
          <p:cNvPr id="4" name="Title 3"/>
          <p:cNvSpPr>
            <a:spLocks noGrp="1"/>
          </p:cNvSpPr>
          <p:nvPr>
            <p:ph type="title"/>
          </p:nvPr>
        </p:nvSpPr>
        <p:spPr/>
        <p:txBody>
          <a:bodyPr>
            <a:normAutofit/>
          </a:bodyPr>
          <a:lstStyle/>
          <a:p>
            <a:r>
              <a:rPr lang="en-US" dirty="0"/>
              <a:t>Executive Management / Board </a:t>
            </a:r>
            <a:r>
              <a:rPr lang="en-US" dirty="0"/>
              <a:t>– NACD</a:t>
            </a:r>
            <a:endParaRPr lang="en-US" dirty="0"/>
          </a:p>
        </p:txBody>
      </p:sp>
      <p:sp>
        <p:nvSpPr>
          <p:cNvPr id="2" name="Content Placeholder 1"/>
          <p:cNvSpPr>
            <a:spLocks noGrp="1"/>
          </p:cNvSpPr>
          <p:nvPr>
            <p:ph idx="4294967295"/>
          </p:nvPr>
        </p:nvSpPr>
        <p:spPr>
          <a:xfrm>
            <a:off x="139848" y="6234421"/>
            <a:ext cx="10187517" cy="662517"/>
          </a:xfrm>
        </p:spPr>
        <p:txBody>
          <a:bodyPr>
            <a:noAutofit/>
          </a:bodyPr>
          <a:lstStyle/>
          <a:p>
            <a:pPr marL="0" indent="0" algn="ctr">
              <a:buNone/>
            </a:pPr>
            <a:r>
              <a:rPr lang="en-US" sz="1000" dirty="0">
                <a:solidFill>
                  <a:srgbClr val="000000"/>
                </a:solidFill>
              </a:rPr>
              <a:t>Guidance from the National Association of Corporate Directors (NACD)</a:t>
            </a:r>
            <a:endParaRPr lang="en-US" sz="1000" dirty="0">
              <a:solidFill>
                <a:srgbClr val="000000"/>
              </a:solidFill>
            </a:endParaRPr>
          </a:p>
          <a:p>
            <a:pPr marL="0" indent="0" algn="ctr">
              <a:buNone/>
            </a:pPr>
            <a:endParaRPr lang="en-US" sz="1000" dirty="0">
              <a:solidFill>
                <a:srgbClr val="000000"/>
              </a:solidFill>
            </a:endParaRPr>
          </a:p>
          <a:p>
            <a:pPr algn="ctr"/>
            <a:endParaRPr lang="en-US" sz="1000" dirty="0">
              <a:solidFill>
                <a:srgbClr val="000000"/>
              </a:solidFill>
            </a:endParaRPr>
          </a:p>
        </p:txBody>
      </p:sp>
      <p:sp>
        <p:nvSpPr>
          <p:cNvPr id="7" name="Content Placeholder 1"/>
          <p:cNvSpPr txBox="1">
            <a:spLocks/>
          </p:cNvSpPr>
          <p:nvPr/>
        </p:nvSpPr>
        <p:spPr>
          <a:xfrm>
            <a:off x="-301016" y="5421285"/>
            <a:ext cx="10628381" cy="705340"/>
          </a:xfrm>
          <a:prstGeom prst="rect">
            <a:avLst/>
          </a:prstGeom>
        </p:spPr>
        <p:txBody>
          <a:bodyPr vert="horz" lIns="121920" tIns="60960" rIns="121920" bIns="60960" rtlCol="0">
            <a:noAutofit/>
          </a:bodyPr>
          <a:lstStyle>
            <a:lvl1pPr marL="342900" indent="-342900" algn="l" defTabSz="457200" rtl="0" eaLnBrk="1" latinLnBrk="0" hangingPunct="1">
              <a:lnSpc>
                <a:spcPct val="100000"/>
              </a:lnSpc>
              <a:spcBef>
                <a:spcPts val="800"/>
              </a:spcBef>
              <a:spcAft>
                <a:spcPts val="400"/>
              </a:spcAft>
              <a:buClr>
                <a:srgbClr val="1B7D7E"/>
              </a:buClr>
              <a:buSzPct val="70000"/>
              <a:buFont typeface="Wingdings" charset="2"/>
              <a:buChar char="u"/>
              <a:defRPr sz="2100" b="0" kern="1200">
                <a:solidFill>
                  <a:schemeClr val="tx1"/>
                </a:solidFill>
                <a:latin typeface="Arial"/>
                <a:ea typeface="+mn-ea"/>
                <a:cs typeface="Arial"/>
              </a:defRPr>
            </a:lvl1pPr>
            <a:lvl2pPr marL="662940" indent="-342900" algn="l" defTabSz="457200" rtl="0" eaLnBrk="1" latinLnBrk="0" hangingPunct="1">
              <a:lnSpc>
                <a:spcPct val="100000"/>
              </a:lnSpc>
              <a:spcBef>
                <a:spcPts val="300"/>
              </a:spcBef>
              <a:spcAft>
                <a:spcPts val="400"/>
              </a:spcAft>
              <a:buClr>
                <a:srgbClr val="1B7D7E"/>
              </a:buClr>
              <a:buSzPct val="70000"/>
              <a:buFont typeface="Wingdings" charset="2"/>
              <a:buChar char="u"/>
              <a:defRPr sz="1900" kern="1200">
                <a:solidFill>
                  <a:schemeClr val="tx1"/>
                </a:solidFill>
                <a:latin typeface="Arial"/>
                <a:ea typeface="+mn-ea"/>
                <a:cs typeface="Myriad Pro"/>
              </a:defRPr>
            </a:lvl2pPr>
            <a:lvl3pPr marL="898398" indent="-285750" algn="l" defTabSz="457200" rtl="0" eaLnBrk="1" latinLnBrk="0" hangingPunct="1">
              <a:lnSpc>
                <a:spcPct val="100000"/>
              </a:lnSpc>
              <a:spcBef>
                <a:spcPts val="200"/>
              </a:spcBef>
              <a:spcAft>
                <a:spcPts val="400"/>
              </a:spcAft>
              <a:buClr>
                <a:srgbClr val="1B7D7E"/>
              </a:buClr>
              <a:buSzPct val="70000"/>
              <a:buFont typeface="Wingdings" charset="2"/>
              <a:buChar char="u"/>
              <a:defRPr sz="1800" kern="1200">
                <a:solidFill>
                  <a:srgbClr val="000000"/>
                </a:solidFill>
                <a:latin typeface="Arial"/>
                <a:ea typeface="+mn-ea"/>
                <a:cs typeface="Arial"/>
              </a:defRPr>
            </a:lvl3pPr>
            <a:lvl4pPr marL="1154430" indent="-285750" algn="l" defTabSz="457200" rtl="0" eaLnBrk="1" latinLnBrk="0" hangingPunct="1">
              <a:lnSpc>
                <a:spcPct val="100000"/>
              </a:lnSpc>
              <a:spcBef>
                <a:spcPts val="100"/>
              </a:spcBef>
              <a:spcAft>
                <a:spcPts val="400"/>
              </a:spcAft>
              <a:buClr>
                <a:srgbClr val="1B7D7E"/>
              </a:buClr>
              <a:buSzPct val="70000"/>
              <a:buFont typeface="Wingdings" charset="2"/>
              <a:buChar char="u"/>
              <a:defRPr sz="1700" kern="1200">
                <a:solidFill>
                  <a:srgbClr val="000000"/>
                </a:solidFill>
                <a:latin typeface="Arial"/>
                <a:ea typeface="+mn-ea"/>
                <a:cs typeface="Arial"/>
              </a:defRPr>
            </a:lvl4pPr>
            <a:lvl5pPr marL="1383030" indent="-285750" algn="l" defTabSz="457200" rtl="0" eaLnBrk="1" latinLnBrk="0" hangingPunct="1">
              <a:spcBef>
                <a:spcPts val="100"/>
              </a:spcBef>
              <a:spcAft>
                <a:spcPts val="400"/>
              </a:spcAft>
              <a:buClr>
                <a:srgbClr val="1B7D7E"/>
              </a:buClr>
              <a:buSzPct val="70000"/>
              <a:buFont typeface="Wingdings" charset="2"/>
              <a:buChar char="u"/>
              <a:defRPr sz="1600" kern="120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2133" b="1" i="1" dirty="0">
                <a:solidFill>
                  <a:schemeClr val="accent5">
                    <a:lumMod val="75000"/>
                  </a:schemeClr>
                </a:solidFill>
              </a:rPr>
              <a:t>Guidance includes specific questions about program maturity, breach notification, situational awareness, strategy and incident response</a:t>
            </a:r>
          </a:p>
        </p:txBody>
      </p:sp>
      <p:sp>
        <p:nvSpPr>
          <p:cNvPr id="3" name="TextBox 2"/>
          <p:cNvSpPr txBox="1"/>
          <p:nvPr/>
        </p:nvSpPr>
        <p:spPr>
          <a:xfrm>
            <a:off x="454072" y="2799659"/>
            <a:ext cx="2483763" cy="2800382"/>
          </a:xfrm>
          <a:prstGeom prst="rect">
            <a:avLst/>
          </a:prstGeom>
          <a:noFill/>
        </p:spPr>
        <p:txBody>
          <a:bodyPr wrap="square" rtlCol="0">
            <a:spAutoFit/>
          </a:bodyPr>
          <a:lstStyle/>
          <a:p>
            <a:pPr marL="0" lvl="2"/>
            <a:r>
              <a:rPr lang="en-US" sz="2133" b="1" dirty="0">
                <a:solidFill>
                  <a:srgbClr val="000000"/>
                </a:solidFill>
                <a:latin typeface="Arial"/>
              </a:rPr>
              <a:t>PRINCIPLE 1: </a:t>
            </a:r>
            <a:r>
              <a:rPr lang="en-US" sz="2133" dirty="0">
                <a:solidFill>
                  <a:srgbClr val="000000"/>
                </a:solidFill>
                <a:latin typeface="Arial"/>
              </a:rPr>
              <a:t>Know cyber security </a:t>
            </a:r>
            <a:r>
              <a:rPr lang="en-US" sz="2133" dirty="0">
                <a:solidFill>
                  <a:srgbClr val="000000"/>
                </a:solidFill>
                <a:latin typeface="Arial"/>
              </a:rPr>
              <a:t>is  an enterprise-wide risk </a:t>
            </a:r>
            <a:r>
              <a:rPr lang="en-US" sz="2133" dirty="0">
                <a:solidFill>
                  <a:srgbClr val="000000"/>
                </a:solidFill>
                <a:latin typeface="Arial"/>
              </a:rPr>
              <a:t>management </a:t>
            </a:r>
            <a:r>
              <a:rPr lang="en-US" sz="2133" dirty="0">
                <a:solidFill>
                  <a:srgbClr val="000000"/>
                </a:solidFill>
                <a:latin typeface="Arial"/>
              </a:rPr>
              <a:t>issue, not just an IT issue</a:t>
            </a:r>
          </a:p>
          <a:p>
            <a:endParaRPr lang="en-US" sz="2667" dirty="0">
              <a:solidFill>
                <a:srgbClr val="000000"/>
              </a:solidFill>
              <a:latin typeface="Arial"/>
            </a:endParaRPr>
          </a:p>
        </p:txBody>
      </p:sp>
      <p:sp>
        <p:nvSpPr>
          <p:cNvPr id="9" name="TextBox 8"/>
          <p:cNvSpPr txBox="1"/>
          <p:nvPr/>
        </p:nvSpPr>
        <p:spPr>
          <a:xfrm>
            <a:off x="2771394" y="2799659"/>
            <a:ext cx="2224245" cy="1733488"/>
          </a:xfrm>
          <a:prstGeom prst="rect">
            <a:avLst/>
          </a:prstGeom>
          <a:noFill/>
        </p:spPr>
        <p:txBody>
          <a:bodyPr wrap="square" rtlCol="0">
            <a:spAutoFit/>
          </a:bodyPr>
          <a:lstStyle/>
          <a:p>
            <a:r>
              <a:rPr lang="en-US" sz="2133" b="1" dirty="0">
                <a:solidFill>
                  <a:srgbClr val="000000"/>
                </a:solidFill>
                <a:latin typeface="Arial"/>
              </a:rPr>
              <a:t>PRINCIPLE 2: </a:t>
            </a:r>
            <a:r>
              <a:rPr lang="en-US" sz="2133" dirty="0">
                <a:solidFill>
                  <a:srgbClr val="000000"/>
                </a:solidFill>
                <a:latin typeface="Arial"/>
              </a:rPr>
              <a:t>Understand </a:t>
            </a:r>
          </a:p>
          <a:p>
            <a:r>
              <a:rPr lang="en-US" sz="2133" dirty="0">
                <a:solidFill>
                  <a:srgbClr val="000000"/>
                </a:solidFill>
                <a:latin typeface="Arial"/>
              </a:rPr>
              <a:t>l</a:t>
            </a:r>
            <a:r>
              <a:rPr lang="en-US" sz="2133" dirty="0">
                <a:solidFill>
                  <a:srgbClr val="000000"/>
                </a:solidFill>
                <a:latin typeface="Arial"/>
              </a:rPr>
              <a:t>egal implications </a:t>
            </a:r>
          </a:p>
          <a:p>
            <a:r>
              <a:rPr lang="en-US" sz="2133" dirty="0">
                <a:solidFill>
                  <a:srgbClr val="000000"/>
                </a:solidFill>
                <a:latin typeface="Arial"/>
              </a:rPr>
              <a:t>of </a:t>
            </a:r>
            <a:r>
              <a:rPr lang="en-US" sz="2133" dirty="0">
                <a:solidFill>
                  <a:srgbClr val="000000"/>
                </a:solidFill>
                <a:latin typeface="Arial"/>
              </a:rPr>
              <a:t>cyber </a:t>
            </a:r>
            <a:r>
              <a:rPr lang="en-US" sz="2133" dirty="0">
                <a:solidFill>
                  <a:srgbClr val="000000"/>
                </a:solidFill>
                <a:latin typeface="Arial"/>
              </a:rPr>
              <a:t>risks</a:t>
            </a:r>
            <a:endParaRPr lang="en-US" sz="2133" dirty="0">
              <a:solidFill>
                <a:srgbClr val="000000"/>
              </a:solidFill>
              <a:latin typeface="Arial"/>
            </a:endParaRPr>
          </a:p>
        </p:txBody>
      </p:sp>
      <p:sp>
        <p:nvSpPr>
          <p:cNvPr id="10" name="TextBox 9"/>
          <p:cNvSpPr txBox="1"/>
          <p:nvPr/>
        </p:nvSpPr>
        <p:spPr>
          <a:xfrm>
            <a:off x="4892365" y="2799660"/>
            <a:ext cx="2159140" cy="1733488"/>
          </a:xfrm>
          <a:prstGeom prst="rect">
            <a:avLst/>
          </a:prstGeom>
          <a:noFill/>
        </p:spPr>
        <p:txBody>
          <a:bodyPr wrap="square" rtlCol="0">
            <a:spAutoFit/>
          </a:bodyPr>
          <a:lstStyle/>
          <a:p>
            <a:r>
              <a:rPr lang="en-US" sz="2133" b="1" dirty="0">
                <a:solidFill>
                  <a:srgbClr val="000000"/>
                </a:solidFill>
                <a:latin typeface="Arial"/>
              </a:rPr>
              <a:t>PRINCIPLE 3:</a:t>
            </a:r>
          </a:p>
          <a:p>
            <a:r>
              <a:rPr lang="en-US" sz="2133" dirty="0">
                <a:solidFill>
                  <a:srgbClr val="000000"/>
                </a:solidFill>
                <a:latin typeface="Arial"/>
              </a:rPr>
              <a:t>Have </a:t>
            </a:r>
            <a:r>
              <a:rPr lang="en-US" sz="2133" dirty="0">
                <a:solidFill>
                  <a:srgbClr val="000000"/>
                </a:solidFill>
                <a:latin typeface="Arial"/>
              </a:rPr>
              <a:t>regular updates and access to cyber security experts</a:t>
            </a:r>
          </a:p>
        </p:txBody>
      </p:sp>
      <p:sp>
        <p:nvSpPr>
          <p:cNvPr id="12" name="TextBox 11"/>
          <p:cNvSpPr txBox="1"/>
          <p:nvPr/>
        </p:nvSpPr>
        <p:spPr>
          <a:xfrm>
            <a:off x="7022576" y="2799660"/>
            <a:ext cx="2806969" cy="2389950"/>
          </a:xfrm>
          <a:prstGeom prst="rect">
            <a:avLst/>
          </a:prstGeom>
          <a:noFill/>
        </p:spPr>
        <p:txBody>
          <a:bodyPr wrap="square" rtlCol="0">
            <a:spAutoFit/>
          </a:bodyPr>
          <a:lstStyle/>
          <a:p>
            <a:r>
              <a:rPr lang="en-US" sz="2133" b="1" dirty="0">
                <a:solidFill>
                  <a:srgbClr val="000000"/>
                </a:solidFill>
                <a:latin typeface="Arial"/>
              </a:rPr>
              <a:t>PRINCIPLE 4:</a:t>
            </a:r>
          </a:p>
          <a:p>
            <a:r>
              <a:rPr lang="en-US" sz="2133" dirty="0">
                <a:solidFill>
                  <a:srgbClr val="000000"/>
                </a:solidFill>
                <a:latin typeface="Arial"/>
              </a:rPr>
              <a:t>Establish enterprise- wide </a:t>
            </a:r>
            <a:r>
              <a:rPr lang="en-US" sz="2133" dirty="0">
                <a:solidFill>
                  <a:srgbClr val="000000"/>
                </a:solidFill>
                <a:latin typeface="Arial"/>
              </a:rPr>
              <a:t>cyber-risk management </a:t>
            </a:r>
            <a:r>
              <a:rPr lang="en-US" sz="2133" dirty="0">
                <a:solidFill>
                  <a:srgbClr val="000000"/>
                </a:solidFill>
                <a:latin typeface="Arial"/>
              </a:rPr>
              <a:t>framework with </a:t>
            </a:r>
            <a:r>
              <a:rPr lang="en-US" sz="2133" dirty="0">
                <a:solidFill>
                  <a:srgbClr val="000000"/>
                </a:solidFill>
                <a:latin typeface="Arial"/>
              </a:rPr>
              <a:t>adequate staffing and budget</a:t>
            </a:r>
          </a:p>
        </p:txBody>
      </p:sp>
      <p:sp>
        <p:nvSpPr>
          <p:cNvPr id="13" name="TextBox 12"/>
          <p:cNvSpPr txBox="1"/>
          <p:nvPr/>
        </p:nvSpPr>
        <p:spPr>
          <a:xfrm>
            <a:off x="9623894" y="2799659"/>
            <a:ext cx="2253481" cy="2389950"/>
          </a:xfrm>
          <a:prstGeom prst="rect">
            <a:avLst/>
          </a:prstGeom>
          <a:noFill/>
        </p:spPr>
        <p:txBody>
          <a:bodyPr wrap="square" rtlCol="0">
            <a:spAutoFit/>
          </a:bodyPr>
          <a:lstStyle/>
          <a:p>
            <a:r>
              <a:rPr lang="en-US" sz="2133" b="1" dirty="0">
                <a:solidFill>
                  <a:srgbClr val="000000"/>
                </a:solidFill>
                <a:latin typeface="Arial"/>
              </a:rPr>
              <a:t>PRINCIPLE </a:t>
            </a:r>
            <a:r>
              <a:rPr lang="en-US" sz="2133" b="1" dirty="0">
                <a:solidFill>
                  <a:srgbClr val="000000"/>
                </a:solidFill>
                <a:latin typeface="Arial"/>
              </a:rPr>
              <a:t>5:  </a:t>
            </a:r>
            <a:r>
              <a:rPr lang="en-US" sz="2133" dirty="0">
                <a:solidFill>
                  <a:srgbClr val="000000"/>
                </a:solidFill>
                <a:latin typeface="Arial"/>
              </a:rPr>
              <a:t>Discuss </a:t>
            </a:r>
            <a:r>
              <a:rPr lang="en-US" sz="2133" dirty="0">
                <a:solidFill>
                  <a:srgbClr val="000000"/>
                </a:solidFill>
                <a:latin typeface="Arial"/>
              </a:rPr>
              <a:t>which risks to avoid, accept, mitigate, or transfer through cyber insurance</a:t>
            </a:r>
          </a:p>
        </p:txBody>
      </p:sp>
      <p:pic>
        <p:nvPicPr>
          <p:cNvPr id="15" name="Picture 14"/>
          <p:cNvPicPr>
            <a:picLocks noChangeAspect="1"/>
          </p:cNvPicPr>
          <p:nvPr/>
        </p:nvPicPr>
        <p:blipFill rotWithShape="1">
          <a:blip r:embed="rId3" cstate="print">
            <a:alphaModFix amt="86000"/>
            <a:extLst>
              <a:ext uri="{28A0092B-C50C-407E-A947-70E740481C1C}">
                <a14:useLocalDpi xmlns:a14="http://schemas.microsoft.com/office/drawing/2010/main"/>
              </a:ext>
            </a:extLst>
          </a:blip>
          <a:srcRect/>
          <a:stretch/>
        </p:blipFill>
        <p:spPr>
          <a:xfrm flipH="1">
            <a:off x="3050790" y="1611694"/>
            <a:ext cx="1151041" cy="1113399"/>
          </a:xfrm>
          <a:prstGeom prst="ellipse">
            <a:avLst/>
          </a:prstGeom>
          <a:ln>
            <a:solidFill>
              <a:schemeClr val="bg1">
                <a:lumMod val="50000"/>
              </a:schemeClr>
            </a:solidFill>
          </a:ln>
          <a:effectLst>
            <a:glow>
              <a:schemeClr val="bg1">
                <a:alpha val="75000"/>
              </a:schemeClr>
            </a:glow>
          </a:effectLst>
        </p:spPr>
      </p:pic>
      <p:pic>
        <p:nvPicPr>
          <p:cNvPr id="18" name="Picture 17"/>
          <p:cNvPicPr>
            <a:picLocks noChangeAspect="1"/>
          </p:cNvPicPr>
          <p:nvPr/>
        </p:nvPicPr>
        <p:blipFill rotWithShape="1">
          <a:blip r:embed="rId4" cstate="print">
            <a:alphaModFix amt="86000"/>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rcRect t="-1" b="-1"/>
          <a:stretch/>
        </p:blipFill>
        <p:spPr>
          <a:xfrm>
            <a:off x="5192546" y="1611694"/>
            <a:ext cx="1222089" cy="1124991"/>
          </a:xfrm>
          <a:prstGeom prst="ellipse">
            <a:avLst/>
          </a:prstGeom>
          <a:ln>
            <a:solidFill>
              <a:schemeClr val="bg1">
                <a:lumMod val="50000"/>
              </a:schemeClr>
            </a:solidFill>
          </a:ln>
          <a:effectLst>
            <a:glow>
              <a:schemeClr val="bg1">
                <a:alpha val="75000"/>
              </a:schemeClr>
            </a:glow>
          </a:effectLst>
        </p:spPr>
      </p:pic>
      <p:pic>
        <p:nvPicPr>
          <p:cNvPr id="19" name="Picture 18" descr="shutterstock_97343567.jpg"/>
          <p:cNvPicPr>
            <a:picLocks noChangeAspect="1"/>
          </p:cNvPicPr>
          <p:nvPr/>
        </p:nvPicPr>
        <p:blipFill rotWithShape="1">
          <a:blip r:embed="rId6" cstate="print">
            <a:alphaModFix amt="86000"/>
            <a:extLst>
              <a:ext uri="{28A0092B-C50C-407E-A947-70E740481C1C}">
                <a14:useLocalDpi xmlns:a14="http://schemas.microsoft.com/office/drawing/2010/main"/>
              </a:ext>
            </a:extLst>
          </a:blip>
          <a:srcRect/>
          <a:stretch/>
        </p:blipFill>
        <p:spPr>
          <a:xfrm>
            <a:off x="7416411" y="1611693"/>
            <a:ext cx="1237109" cy="1113399"/>
          </a:xfrm>
          <a:prstGeom prst="ellipse">
            <a:avLst/>
          </a:prstGeom>
          <a:ln>
            <a:solidFill>
              <a:schemeClr val="bg1">
                <a:lumMod val="50000"/>
              </a:schemeClr>
            </a:solidFill>
          </a:ln>
          <a:effectLst>
            <a:glow>
              <a:schemeClr val="bg1">
                <a:alpha val="75000"/>
              </a:schemeClr>
            </a:glow>
          </a:effectLst>
        </p:spPr>
      </p:pic>
      <p:pic>
        <p:nvPicPr>
          <p:cNvPr id="20" name="Picture 19" descr="shutterstock_134968730.jpg"/>
          <p:cNvPicPr>
            <a:picLocks noChangeAspect="1"/>
          </p:cNvPicPr>
          <p:nvPr/>
        </p:nvPicPr>
        <p:blipFill>
          <a:blip r:embed="rId7" cstate="print">
            <a:alphaModFix amt="86000"/>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a:ext>
            </a:extLst>
          </a:blip>
          <a:stretch>
            <a:fillRect/>
          </a:stretch>
        </p:blipFill>
        <p:spPr>
          <a:xfrm>
            <a:off x="9973416" y="1607431"/>
            <a:ext cx="1225297" cy="1102768"/>
          </a:xfrm>
          <a:prstGeom prst="ellipse">
            <a:avLst/>
          </a:prstGeom>
          <a:ln>
            <a:solidFill>
              <a:schemeClr val="bg1">
                <a:lumMod val="50000"/>
              </a:schemeClr>
            </a:solidFill>
          </a:ln>
          <a:effectLst>
            <a:glow>
              <a:schemeClr val="bg1">
                <a:alpha val="75000"/>
              </a:schemeClr>
            </a:glow>
          </a:effectLst>
        </p:spPr>
      </p:pic>
      <p:pic>
        <p:nvPicPr>
          <p:cNvPr id="8" name="Picture 7" descr="shutterstock_162929063.jpg"/>
          <p:cNvPicPr>
            <a:picLocks noChangeAspect="1"/>
          </p:cNvPicPr>
          <p:nvPr/>
        </p:nvPicPr>
        <p:blipFill rotWithShape="1">
          <a:blip r:embed="rId9" cstate="print">
            <a:alphaModFix amt="86000"/>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a:ext>
            </a:extLst>
          </a:blip>
          <a:srcRect/>
          <a:stretch/>
        </p:blipFill>
        <p:spPr>
          <a:xfrm>
            <a:off x="865865" y="1611693"/>
            <a:ext cx="1222089" cy="1145235"/>
          </a:xfrm>
          <a:prstGeom prst="ellipse">
            <a:avLst/>
          </a:prstGeom>
          <a:ln>
            <a:solidFill>
              <a:schemeClr val="bg1">
                <a:lumMod val="50000"/>
              </a:schemeClr>
            </a:solidFill>
          </a:ln>
          <a:effectLst>
            <a:glow>
              <a:schemeClr val="bg1">
                <a:alpha val="75000"/>
              </a:schemeClr>
            </a:glow>
          </a:effectLst>
        </p:spPr>
      </p:pic>
      <p:sp>
        <p:nvSpPr>
          <p:cNvPr id="6" name="Rectangle 5"/>
          <p:cNvSpPr/>
          <p:nvPr/>
        </p:nvSpPr>
        <p:spPr>
          <a:xfrm>
            <a:off x="9688522" y="5903468"/>
            <a:ext cx="2629246" cy="318100"/>
          </a:xfrm>
          <a:prstGeom prst="rect">
            <a:avLst/>
          </a:prstGeom>
        </p:spPr>
        <p:txBody>
          <a:bodyPr wrap="none">
            <a:spAutoFit/>
          </a:bodyPr>
          <a:lstStyle/>
          <a:p>
            <a:r>
              <a:rPr lang="en-US" sz="1467" dirty="0"/>
              <a:t>Source: nacdonline.org/cyber</a:t>
            </a:r>
            <a:endParaRPr lang="en-US" sz="1467" dirty="0"/>
          </a:p>
        </p:txBody>
      </p:sp>
    </p:spTree>
    <p:extLst>
      <p:ext uri="{BB962C8B-B14F-4D97-AF65-F5344CB8AC3E}">
        <p14:creationId xmlns:p14="http://schemas.microsoft.com/office/powerpoint/2010/main" val="14056703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9" grpId="0"/>
      <p:bldP spid="10"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Economics of Breach</a:t>
            </a:r>
            <a:endParaRPr lang="en-US" dirty="0"/>
          </a:p>
        </p:txBody>
      </p:sp>
      <p:sp>
        <p:nvSpPr>
          <p:cNvPr id="3" name="Content Placeholder 2"/>
          <p:cNvSpPr>
            <a:spLocks noGrp="1"/>
          </p:cNvSpPr>
          <p:nvPr>
            <p:ph idx="1"/>
          </p:nvPr>
        </p:nvSpPr>
        <p:spPr/>
        <p:txBody>
          <a:bodyPr/>
          <a:lstStyle/>
          <a:p>
            <a:r>
              <a:rPr lang="en-US" dirty="0" smtClean="0"/>
              <a:t>$</a:t>
            </a:r>
            <a:r>
              <a:rPr lang="en-US" dirty="0"/>
              <a:t>445 billion per </a:t>
            </a:r>
            <a:r>
              <a:rPr lang="en-US" dirty="0" smtClean="0"/>
              <a:t>year at </a:t>
            </a:r>
            <a:r>
              <a:rPr lang="en-US" dirty="0"/>
              <a:t>an average of $5.85 million per breach, </a:t>
            </a:r>
            <a:endParaRPr lang="en-US" dirty="0" smtClean="0"/>
          </a:p>
          <a:p>
            <a:r>
              <a:rPr lang="en-US" dirty="0" smtClean="0"/>
              <a:t>Retailer </a:t>
            </a:r>
            <a:r>
              <a:rPr lang="en-US" dirty="0"/>
              <a:t>Target expects insurance to cover $90 </a:t>
            </a:r>
            <a:r>
              <a:rPr lang="en-US" dirty="0" smtClean="0"/>
              <a:t>million of </a:t>
            </a:r>
            <a:r>
              <a:rPr lang="en-US" dirty="0"/>
              <a:t>the $264 million of costs related to its 2013 </a:t>
            </a:r>
            <a:r>
              <a:rPr lang="en-US" dirty="0" smtClean="0"/>
              <a:t>attack</a:t>
            </a:r>
            <a:r>
              <a:rPr lang="en-US" dirty="0" smtClean="0"/>
              <a:t>.</a:t>
            </a:r>
            <a:endParaRPr lang="en-US" dirty="0" smtClean="0"/>
          </a:p>
          <a:p>
            <a:r>
              <a:rPr lang="en-US" dirty="0" smtClean="0"/>
              <a:t>Home </a:t>
            </a:r>
            <a:r>
              <a:rPr lang="en-US" dirty="0"/>
              <a:t>Depot said it expects $100 million in </a:t>
            </a:r>
            <a:r>
              <a:rPr lang="en-US" dirty="0" smtClean="0"/>
              <a:t>insurance payments </a:t>
            </a:r>
            <a:r>
              <a:rPr lang="en-US" dirty="0"/>
              <a:t>toward $232 million in expenses from its</a:t>
            </a:r>
            <a:br>
              <a:rPr lang="en-US" dirty="0"/>
            </a:br>
            <a:r>
              <a:rPr lang="en-US" dirty="0"/>
              <a:t>2014 breach. </a:t>
            </a:r>
            <a:endParaRPr lang="en-US" dirty="0" smtClean="0"/>
          </a:p>
          <a:p>
            <a:r>
              <a:rPr lang="en-US" dirty="0" smtClean="0"/>
              <a:t>Anthem </a:t>
            </a:r>
            <a:r>
              <a:rPr lang="en-US" dirty="0"/>
              <a:t>Inc. expects its cyber insurance </a:t>
            </a:r>
            <a:r>
              <a:rPr lang="en-US" b="1" dirty="0"/>
              <a:t>will not </a:t>
            </a:r>
            <a:r>
              <a:rPr lang="en-US" b="1" dirty="0" smtClean="0"/>
              <a:t>be sufficient </a:t>
            </a:r>
            <a:r>
              <a:rPr lang="en-US" dirty="0"/>
              <a:t>to cover all claims and liabilities related </a:t>
            </a:r>
            <a:r>
              <a:rPr lang="en-US" dirty="0" smtClean="0"/>
              <a:t>its2015 </a:t>
            </a:r>
            <a:r>
              <a:rPr lang="en-US" dirty="0"/>
              <a:t>breach, with costs expected to top $100 million. </a:t>
            </a:r>
          </a:p>
        </p:txBody>
      </p:sp>
    </p:spTree>
    <p:extLst>
      <p:ext uri="{BB962C8B-B14F-4D97-AF65-F5344CB8AC3E}">
        <p14:creationId xmlns:p14="http://schemas.microsoft.com/office/powerpoint/2010/main" val="846754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Lesson</a:t>
            </a:r>
            <a:endParaRPr lang="en-US" dirty="0"/>
          </a:p>
        </p:txBody>
      </p:sp>
      <p:sp>
        <p:nvSpPr>
          <p:cNvPr id="3" name="Content Placeholder 2"/>
          <p:cNvSpPr>
            <a:spLocks noGrp="1"/>
          </p:cNvSpPr>
          <p:nvPr>
            <p:ph idx="1"/>
          </p:nvPr>
        </p:nvSpPr>
        <p:spPr/>
        <p:txBody>
          <a:bodyPr/>
          <a:lstStyle/>
          <a:p>
            <a:pPr marL="0" indent="0" algn="ctr">
              <a:buNone/>
            </a:pPr>
            <a:r>
              <a:rPr lang="en-US" sz="2800" dirty="0" smtClean="0"/>
              <a:t>Claims </a:t>
            </a:r>
            <a:r>
              <a:rPr lang="en-US" sz="2800" dirty="0"/>
              <a:t>paid out last year to companies that </a:t>
            </a:r>
            <a:r>
              <a:rPr lang="en-US" sz="2800" b="1" u="sng" dirty="0">
                <a:solidFill>
                  <a:schemeClr val="accent2"/>
                </a:solidFill>
              </a:rPr>
              <a:t>were able </a:t>
            </a:r>
            <a:r>
              <a:rPr lang="en-US" sz="2800" b="1" u="sng" dirty="0" smtClean="0">
                <a:solidFill>
                  <a:schemeClr val="accent2"/>
                </a:solidFill>
              </a:rPr>
              <a:t>to obtain </a:t>
            </a:r>
            <a:r>
              <a:rPr lang="en-US" sz="2800" dirty="0"/>
              <a:t>insurance averaged </a:t>
            </a:r>
            <a:r>
              <a:rPr lang="en-US" sz="2800" dirty="0">
                <a:solidFill>
                  <a:schemeClr val="accent3"/>
                </a:solidFill>
              </a:rPr>
              <a:t>$</a:t>
            </a:r>
            <a:r>
              <a:rPr lang="en-US" sz="2800" dirty="0" smtClean="0">
                <a:solidFill>
                  <a:schemeClr val="accent3"/>
                </a:solidFill>
              </a:rPr>
              <a:t>733,000</a:t>
            </a:r>
            <a:r>
              <a:rPr lang="en-US" sz="2800" dirty="0" smtClean="0"/>
              <a:t> </a:t>
            </a:r>
          </a:p>
          <a:p>
            <a:pPr marL="0" indent="0" algn="ctr">
              <a:buNone/>
            </a:pPr>
            <a:endParaRPr lang="en-US" sz="2800" dirty="0"/>
          </a:p>
          <a:p>
            <a:pPr marL="0" indent="0" algn="ctr">
              <a:buNone/>
            </a:pPr>
            <a:r>
              <a:rPr lang="en-US" sz="2800" dirty="0" smtClean="0"/>
              <a:t>“But you just said the average cost of a breach was $5.85 Million?”</a:t>
            </a:r>
          </a:p>
          <a:p>
            <a:pPr marL="0" indent="0" algn="ctr">
              <a:buNone/>
            </a:pPr>
            <a:endParaRPr lang="en-US" sz="2800" dirty="0"/>
          </a:p>
          <a:p>
            <a:pPr marL="0" indent="0" algn="ctr">
              <a:buNone/>
            </a:pPr>
            <a:r>
              <a:rPr lang="en-US" sz="2800" dirty="0" smtClean="0"/>
              <a:t>$5,850,000 - $733,000 = $5,117,000</a:t>
            </a:r>
          </a:p>
          <a:p>
            <a:pPr marL="0" indent="0" algn="ctr">
              <a:buNone/>
            </a:pPr>
            <a:endParaRPr lang="en-US" sz="2800" dirty="0"/>
          </a:p>
          <a:p>
            <a:pPr marL="0" indent="0" algn="ctr">
              <a:buNone/>
            </a:pPr>
            <a:r>
              <a:rPr lang="en-US" sz="6000" dirty="0">
                <a:solidFill>
                  <a:schemeClr val="accent3"/>
                </a:solidFill>
              </a:rPr>
              <a:t>&lt;</a:t>
            </a:r>
            <a:r>
              <a:rPr lang="en-US" sz="6000" dirty="0" smtClean="0">
                <a:solidFill>
                  <a:schemeClr val="accent3"/>
                </a:solidFill>
              </a:rPr>
              <a:t>13%</a:t>
            </a:r>
            <a:endParaRPr lang="en-US" sz="6000" dirty="0">
              <a:solidFill>
                <a:schemeClr val="accent3"/>
              </a:solidFill>
            </a:endParaRPr>
          </a:p>
        </p:txBody>
      </p:sp>
    </p:spTree>
    <p:extLst>
      <p:ext uri="{BB962C8B-B14F-4D97-AF65-F5344CB8AC3E}">
        <p14:creationId xmlns:p14="http://schemas.microsoft.com/office/powerpoint/2010/main" val="1102773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613502310"/>
              </p:ext>
            </p:extLst>
          </p:nvPr>
        </p:nvGraphicFramePr>
        <p:xfrm>
          <a:off x="1722510" y="309489"/>
          <a:ext cx="8870461" cy="63936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48577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handshake.jpg"/>
          <p:cNvPicPr>
            <a:picLocks/>
          </p:cNvPicPr>
          <p:nvPr/>
        </p:nvPicPr>
        <p:blipFill rotWithShape="1">
          <a:blip r:embed="rId3" cstate="print">
            <a:extLst>
              <a:ext uri="{28A0092B-C50C-407E-A947-70E740481C1C}">
                <a14:useLocalDpi xmlns:a14="http://schemas.microsoft.com/office/drawing/2010/main"/>
              </a:ext>
            </a:extLst>
          </a:blip>
          <a:srcRect b="54"/>
          <a:stretch/>
        </p:blipFill>
        <p:spPr>
          <a:xfrm>
            <a:off x="1524000" y="1142022"/>
            <a:ext cx="9144000" cy="2413042"/>
          </a:xfrm>
          <a:prstGeom prst="rect">
            <a:avLst/>
          </a:prstGeom>
        </p:spPr>
      </p:pic>
      <p:sp>
        <p:nvSpPr>
          <p:cNvPr id="14" name="Rectangle 13"/>
          <p:cNvSpPr/>
          <p:nvPr/>
        </p:nvSpPr>
        <p:spPr>
          <a:xfrm>
            <a:off x="0" y="1142022"/>
            <a:ext cx="12191999" cy="2406578"/>
          </a:xfrm>
          <a:prstGeom prst="rect">
            <a:avLst/>
          </a:prstGeom>
          <a:solidFill>
            <a:srgbClr val="002855">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Breach Response Objectives</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460688053"/>
              </p:ext>
            </p:extLst>
          </p:nvPr>
        </p:nvGraphicFramePr>
        <p:xfrm>
          <a:off x="2587738" y="1963078"/>
          <a:ext cx="7239000" cy="1317697"/>
        </p:xfrm>
        <a:graphic>
          <a:graphicData uri="http://schemas.openxmlformats.org/drawingml/2006/table">
            <a:tbl>
              <a:tblPr bandRow="1">
                <a:effectLst/>
                <a:tableStyleId>{912C8C85-51F0-491E-9774-3900AFEF0FD7}</a:tableStyleId>
              </a:tblPr>
              <a:tblGrid>
                <a:gridCol w="7239000"/>
              </a:tblGrid>
              <a:tr h="11957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700" b="1" dirty="0" smtClean="0">
                        <a:solidFill>
                          <a:schemeClr val="bg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2800" b="1" dirty="0" smtClean="0">
                          <a:solidFill>
                            <a:schemeClr val="bg1"/>
                          </a:solidFill>
                        </a:rPr>
                        <a:t>Singular focus:</a:t>
                      </a:r>
                      <a:r>
                        <a:rPr lang="en-US" sz="2800" b="1" baseline="0" dirty="0" smtClean="0">
                          <a:solidFill>
                            <a:schemeClr val="bg1"/>
                          </a:solidFill>
                        </a:rPr>
                        <a:t> Minimize Impact</a:t>
                      </a:r>
                      <a:endParaRPr lang="en-US" sz="2800" b="1" dirty="0" smtClean="0">
                        <a:solidFill>
                          <a:schemeClr val="bg1"/>
                        </a:solidFill>
                      </a:endParaRPr>
                    </a:p>
                  </a:txBody>
                  <a:tcPr marL="137160" marR="137160" marT="137160" marB="13716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alpha val="90000"/>
                      </a:schemeClr>
                    </a:solidFill>
                  </a:tcPr>
                </a:tc>
              </a:tr>
              <a:tr h="0">
                <a:tc>
                  <a:txBody>
                    <a:bodyPr/>
                    <a:lstStyle/>
                    <a:p>
                      <a:pPr marL="0" marR="0" indent="0" algn="l" defTabSz="914400" rtl="0" eaLnBrk="1" fontAlgn="auto" latinLnBrk="0" hangingPunct="1">
                        <a:lnSpc>
                          <a:spcPct val="100000"/>
                        </a:lnSpc>
                        <a:spcBef>
                          <a:spcPts val="0"/>
                        </a:spcBef>
                        <a:spcAft>
                          <a:spcPts val="1200"/>
                        </a:spcAft>
                        <a:buClrTx/>
                        <a:buSzTx/>
                        <a:buFontTx/>
                        <a:buNone/>
                        <a:tabLst/>
                        <a:defRPr/>
                      </a:pPr>
                      <a:endParaRPr lang="en-US" sz="800" dirty="0">
                        <a:solidFill>
                          <a:srgbClr val="FFFFFF"/>
                        </a:solidFill>
                      </a:endParaRPr>
                    </a:p>
                  </a:txBody>
                  <a:tcPr marL="0" marR="0" marT="0" marB="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rgbClr val="002855"/>
                    </a:solidFill>
                  </a:tcPr>
                </a:tc>
              </a:tr>
            </a:tbl>
          </a:graphicData>
        </a:graphic>
      </p:graphicFrame>
      <p:sp>
        <p:nvSpPr>
          <p:cNvPr id="11" name="Donut 10"/>
          <p:cNvSpPr>
            <a:spLocks noChangeAspect="1"/>
          </p:cNvSpPr>
          <p:nvPr/>
        </p:nvSpPr>
        <p:spPr>
          <a:xfrm>
            <a:off x="2362198" y="1748886"/>
            <a:ext cx="302050" cy="302050"/>
          </a:xfrm>
          <a:prstGeom prst="donut">
            <a:avLst>
              <a:gd name="adj" fmla="val 20998"/>
            </a:avLst>
          </a:prstGeom>
          <a:solidFill>
            <a:srgbClr val="0028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445508978"/>
              </p:ext>
            </p:extLst>
          </p:nvPr>
        </p:nvGraphicFramePr>
        <p:xfrm>
          <a:off x="914400" y="4448532"/>
          <a:ext cx="10640292" cy="2097972"/>
        </p:xfrm>
        <a:graphic>
          <a:graphicData uri="http://schemas.openxmlformats.org/drawingml/2006/table">
            <a:tbl>
              <a:tblPr firstRow="1" bandRow="1">
                <a:tableStyleId>{2D5ABB26-0587-4C30-8999-92F81FD0307C}</a:tableStyleId>
              </a:tblPr>
              <a:tblGrid>
                <a:gridCol w="3546764"/>
                <a:gridCol w="3546764"/>
                <a:gridCol w="3546764"/>
              </a:tblGrid>
              <a:tr h="44066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1" dirty="0" smtClean="0">
                          <a:solidFill>
                            <a:srgbClr val="005092"/>
                          </a:solidFill>
                        </a:rPr>
                        <a:t>Demonstrate</a:t>
                      </a:r>
                      <a:r>
                        <a:rPr lang="en-US" sz="2800" b="1" baseline="0" dirty="0" smtClean="0">
                          <a:solidFill>
                            <a:srgbClr val="005092"/>
                          </a:solidFill>
                        </a:rPr>
                        <a:t> Transparency</a:t>
                      </a:r>
                      <a:endParaRPr lang="en-US" sz="2800" b="1" dirty="0" smtClean="0">
                        <a:solidFill>
                          <a:srgbClr val="005092"/>
                        </a:solidFill>
                      </a:endParaRPr>
                    </a:p>
                  </a:txBody>
                  <a:tcPr marL="45720" marR="4572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1" dirty="0" smtClean="0">
                          <a:solidFill>
                            <a:srgbClr val="005092"/>
                          </a:solidFill>
                        </a:rPr>
                        <a:t>Establish Reasonableness</a:t>
                      </a:r>
                    </a:p>
                  </a:txBody>
                  <a:tcPr marL="45720" marR="45720"/>
                </a:tc>
                <a:tc>
                  <a:txBody>
                    <a:bodyPr/>
                    <a:lstStyle/>
                    <a:p>
                      <a:pPr marL="411163" marR="0" indent="0" algn="l" defTabSz="457200" rtl="0" eaLnBrk="1" fontAlgn="auto" latinLnBrk="0" hangingPunct="1">
                        <a:lnSpc>
                          <a:spcPct val="100000"/>
                        </a:lnSpc>
                        <a:spcBef>
                          <a:spcPts val="0"/>
                        </a:spcBef>
                        <a:spcAft>
                          <a:spcPts val="0"/>
                        </a:spcAft>
                        <a:buClrTx/>
                        <a:buSzTx/>
                        <a:buFontTx/>
                        <a:buNone/>
                        <a:tabLst/>
                        <a:defRPr/>
                      </a:pPr>
                      <a:r>
                        <a:rPr lang="en-US" sz="2800" b="1" dirty="0" smtClean="0">
                          <a:solidFill>
                            <a:srgbClr val="005092"/>
                          </a:solidFill>
                        </a:rPr>
                        <a:t>Manage Communications</a:t>
                      </a:r>
                    </a:p>
                  </a:txBody>
                  <a:tcPr marL="45720" marR="45720"/>
                </a:tc>
              </a:tr>
              <a:tr h="1153092">
                <a:tc>
                  <a:txBody>
                    <a:bodyPr/>
                    <a:lstStyle/>
                    <a:p>
                      <a:pPr marL="15875" lvl="0" indent="0">
                        <a:spcBef>
                          <a:spcPts val="600"/>
                        </a:spcBef>
                        <a:spcAft>
                          <a:spcPts val="1200"/>
                        </a:spcAft>
                        <a:tabLst/>
                      </a:pPr>
                      <a:endParaRPr lang="en-US" sz="2800" dirty="0" smtClean="0">
                        <a:solidFill>
                          <a:schemeClr val="accent1"/>
                        </a:solidFill>
                      </a:endParaRPr>
                    </a:p>
                  </a:txBody>
                  <a:tcPr marL="45720" marR="4572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800" dirty="0" smtClean="0">
                        <a:solidFill>
                          <a:srgbClr val="141313"/>
                        </a:solidFill>
                      </a:endParaRPr>
                    </a:p>
                  </a:txBody>
                  <a:tcPr marL="45720" marR="4572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800" dirty="0" smtClean="0">
                        <a:solidFill>
                          <a:srgbClr val="141313"/>
                        </a:solidFill>
                      </a:endParaRPr>
                    </a:p>
                  </a:txBody>
                  <a:tcPr marL="45720" marR="45720"/>
                </a:tc>
              </a:tr>
            </a:tbl>
          </a:graphicData>
        </a:graphic>
      </p:graphicFrame>
      <p:sp>
        <p:nvSpPr>
          <p:cNvPr id="13" name="Half Frame 12"/>
          <p:cNvSpPr/>
          <p:nvPr/>
        </p:nvSpPr>
        <p:spPr>
          <a:xfrm rot="8100000">
            <a:off x="3413830" y="4669054"/>
            <a:ext cx="674520" cy="691210"/>
          </a:xfrm>
          <a:prstGeom prst="halfFrame">
            <a:avLst>
              <a:gd name="adj1" fmla="val 11708"/>
              <a:gd name="adj2" fmla="val 1136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Half Frame 14"/>
          <p:cNvSpPr/>
          <p:nvPr/>
        </p:nvSpPr>
        <p:spPr>
          <a:xfrm rot="8100000">
            <a:off x="7323415" y="4619864"/>
            <a:ext cx="752626" cy="691210"/>
          </a:xfrm>
          <a:prstGeom prst="halfFrame">
            <a:avLst>
              <a:gd name="adj1" fmla="val 11708"/>
              <a:gd name="adj2" fmla="val 1136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25063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Transparency</a:t>
            </a:r>
            <a:endParaRPr lang="en-US" dirty="0"/>
          </a:p>
        </p:txBody>
      </p:sp>
      <p:pic>
        <p:nvPicPr>
          <p:cNvPr id="7" name="Content Placeholder 6"/>
          <p:cNvPicPr>
            <a:picLocks noGrp="1" noChangeAspect="1"/>
          </p:cNvPicPr>
          <p:nvPr>
            <p:ph idx="1"/>
          </p:nvPr>
        </p:nvPicPr>
        <p:blipFill>
          <a:blip r:embed="rId3"/>
          <a:stretch>
            <a:fillRect/>
          </a:stretch>
        </p:blipFill>
        <p:spPr>
          <a:xfrm>
            <a:off x="3992489" y="163369"/>
            <a:ext cx="5038969" cy="6554930"/>
          </a:xfrm>
          <a:prstGeom prst="rect">
            <a:avLst/>
          </a:prstGeom>
          <a:ln>
            <a:noFill/>
          </a:ln>
          <a:effectLst>
            <a:softEdge rad="112500"/>
          </a:effectLst>
        </p:spPr>
      </p:pic>
    </p:spTree>
    <p:extLst>
      <p:ext uri="{BB962C8B-B14F-4D97-AF65-F5344CB8AC3E}">
        <p14:creationId xmlns:p14="http://schemas.microsoft.com/office/powerpoint/2010/main" val="1991872552"/>
      </p:ext>
    </p:extLst>
  </p:cSld>
  <p:clrMapOvr>
    <a:masterClrMapping/>
  </p:clrMapOvr>
</p:sld>
</file>

<file path=ppt/theme/theme1.xml><?xml version="1.0" encoding="utf-8"?>
<a:theme xmlns:a="http://schemas.openxmlformats.org/drawingml/2006/main" name="Optiv 16x9 022416">
  <a:themeElements>
    <a:clrScheme name="Optiv">
      <a:dk1>
        <a:srgbClr val="141313"/>
      </a:dk1>
      <a:lt1>
        <a:srgbClr val="FFFFFF"/>
      </a:lt1>
      <a:dk2>
        <a:srgbClr val="005092"/>
      </a:dk2>
      <a:lt2>
        <a:srgbClr val="E1E1DD"/>
      </a:lt2>
      <a:accent1>
        <a:srgbClr val="005092"/>
      </a:accent1>
      <a:accent2>
        <a:srgbClr val="249579"/>
      </a:accent2>
      <a:accent3>
        <a:srgbClr val="C93220"/>
      </a:accent3>
      <a:accent4>
        <a:srgbClr val="5E2B6D"/>
      </a:accent4>
      <a:accent5>
        <a:srgbClr val="313231"/>
      </a:accent5>
      <a:accent6>
        <a:srgbClr val="7BAFD4"/>
      </a:accent6>
      <a:hlink>
        <a:srgbClr val="00467E"/>
      </a:hlink>
      <a:folHlink>
        <a:srgbClr val="7BAF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ptiv 16x9 022416" id="{71EABA0D-7D51-3649-92B8-49F01C37FD84}" vid="{2DBB25D5-19D7-6C44-A4FE-743C937552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Optiv 16x9 022416</Template>
  <TotalTime>7198</TotalTime>
  <Words>801</Words>
  <Application>Microsoft Macintosh PowerPoint</Application>
  <PresentationFormat>Widescreen</PresentationFormat>
  <Paragraphs>124</Paragraphs>
  <Slides>15</Slides>
  <Notes>9</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Century Gothic</vt:lpstr>
      <vt:lpstr>Myriad Pro</vt:lpstr>
      <vt:lpstr>Wingdings</vt:lpstr>
      <vt:lpstr>Arial</vt:lpstr>
      <vt:lpstr>Optiv 16x9 022416</vt:lpstr>
      <vt:lpstr>Beyond the Security Team</vt:lpstr>
      <vt:lpstr>Introduction</vt:lpstr>
      <vt:lpstr>PowerPoint Presentation</vt:lpstr>
      <vt:lpstr>Executive Management / Board – NACD</vt:lpstr>
      <vt:lpstr>The Economics of Breach</vt:lpstr>
      <vt:lpstr>Math Lesson</vt:lpstr>
      <vt:lpstr>PowerPoint Presentation</vt:lpstr>
      <vt:lpstr>Breach Response Objectives</vt:lpstr>
      <vt:lpstr>Transparency</vt:lpstr>
      <vt:lpstr>Reasonableness</vt:lpstr>
      <vt:lpstr>Communications</vt:lpstr>
      <vt:lpstr>The Team</vt:lpstr>
      <vt:lpstr>PowerPoint Presentation</vt:lpstr>
      <vt:lpstr>Key Takeaways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”Reasonable”</dc:title>
  <dc:creator>Dawn-Marie Hutchinson</dc:creator>
  <cp:lastModifiedBy>Optiv</cp:lastModifiedBy>
  <cp:revision>40</cp:revision>
  <dcterms:created xsi:type="dcterms:W3CDTF">2016-02-24T15:22:44Z</dcterms:created>
  <dcterms:modified xsi:type="dcterms:W3CDTF">2016-03-30T12:31:37Z</dcterms:modified>
</cp:coreProperties>
</file>